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3e9c1b991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3e9c1b99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8ad7d9008d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8ad7d9008d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8ad7d9008d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8ad7d9008d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3e9c1b991b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33e9c1b991b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3e9c1b991b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3e9c1b991b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8ad7d9008d_0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38ad7d9008d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38ad7d9008d_0_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38ad7d9008d_0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3e9c1b991b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3e9c1b991b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33e9c1b991b_0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33e9c1b991b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3e9c1b991b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33e9c1b991b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33e9c1b991b_0_1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3e9c1b991b_0_1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8ad7d9008d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38ad7d9008d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38ad7d9008d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38ad7d9008d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8ad7d9008d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38ad7d9008d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8ad7d9008d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8ad7d9008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8ad7d9008d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8ad7d9008d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8ad7d9008d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8ad7d9008d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8ad7d9008d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8ad7d9008d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8ad7d9008d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8ad7d9008d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8.png"/><Relationship Id="rId5" Type="http://schemas.openxmlformats.org/officeDocument/2006/relationships/image" Target="../media/image6.png"/><Relationship Id="rId6"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jp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13.png"/><Relationship Id="rId7"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000250" y="0"/>
            <a:ext cx="51435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54100" y="1418125"/>
            <a:ext cx="8958000" cy="341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latin typeface="Times New Roman"/>
                <a:ea typeface="Times New Roman"/>
                <a:cs typeface="Times New Roman"/>
                <a:sym typeface="Times New Roman"/>
              </a:rPr>
              <a:t>Step 4:</a:t>
            </a:r>
            <a:endParaRPr sz="24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2200">
                <a:latin typeface="Times New Roman"/>
                <a:ea typeface="Times New Roman"/>
                <a:cs typeface="Times New Roman"/>
                <a:sym typeface="Times New Roman"/>
              </a:rPr>
              <a:t>Lastly, is banking info. Companies want to verify 3 things.</a:t>
            </a:r>
            <a:endParaRPr sz="2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AutoNum type="arabicPeriod"/>
            </a:pPr>
            <a:r>
              <a:rPr lang="en" sz="2200">
                <a:latin typeface="Times New Roman"/>
                <a:ea typeface="Times New Roman"/>
                <a:cs typeface="Times New Roman"/>
                <a:sym typeface="Times New Roman"/>
              </a:rPr>
              <a:t>If you get approved today, will you want to pay today or pick a payment date within the next 30 days?</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AutoNum type="arabicPeriod"/>
            </a:pPr>
            <a:r>
              <a:rPr lang="en" sz="2200">
                <a:latin typeface="Times New Roman"/>
                <a:ea typeface="Times New Roman"/>
                <a:cs typeface="Times New Roman"/>
                <a:sym typeface="Times New Roman"/>
              </a:rPr>
              <a:t>They also want to make sure you’ll be using a valid bank account that is in </a:t>
            </a:r>
            <a:r>
              <a:rPr b="1" i="1" lang="en" sz="2200" u="sng">
                <a:latin typeface="Times New Roman"/>
                <a:ea typeface="Times New Roman"/>
                <a:cs typeface="Times New Roman"/>
                <a:sym typeface="Times New Roman"/>
              </a:rPr>
              <a:t>your</a:t>
            </a:r>
            <a:r>
              <a:rPr lang="en" sz="2200">
                <a:latin typeface="Times New Roman"/>
                <a:ea typeface="Times New Roman"/>
                <a:cs typeface="Times New Roman"/>
                <a:sym typeface="Times New Roman"/>
              </a:rPr>
              <a:t> name. Is the account in </a:t>
            </a:r>
            <a:r>
              <a:rPr b="1" i="1" lang="en" sz="2200" u="sng">
                <a:latin typeface="Times New Roman"/>
                <a:ea typeface="Times New Roman"/>
                <a:cs typeface="Times New Roman"/>
                <a:sym typeface="Times New Roman"/>
              </a:rPr>
              <a:t>your</a:t>
            </a:r>
            <a:r>
              <a:rPr lang="en" sz="2200">
                <a:latin typeface="Times New Roman"/>
                <a:ea typeface="Times New Roman"/>
                <a:cs typeface="Times New Roman"/>
                <a:sym typeface="Times New Roman"/>
              </a:rPr>
              <a:t> name?</a:t>
            </a:r>
            <a:endParaRPr sz="2200">
              <a:latin typeface="Times New Roman"/>
              <a:ea typeface="Times New Roman"/>
              <a:cs typeface="Times New Roman"/>
              <a:sym typeface="Times New Roman"/>
            </a:endParaRPr>
          </a:p>
          <a:p>
            <a:pPr indent="-368300" lvl="0" marL="457200" rtl="0" algn="l">
              <a:spcBef>
                <a:spcPts val="0"/>
              </a:spcBef>
              <a:spcAft>
                <a:spcPts val="0"/>
              </a:spcAft>
              <a:buSzPts val="2200"/>
              <a:buFont typeface="Times New Roman"/>
              <a:buAutoNum type="arabicPeriod"/>
            </a:pPr>
            <a:r>
              <a:rPr lang="en" sz="2200">
                <a:latin typeface="Times New Roman"/>
                <a:ea typeface="Times New Roman"/>
                <a:cs typeface="Times New Roman"/>
                <a:sym typeface="Times New Roman"/>
              </a:rPr>
              <a:t>Is it an online bank like MetaBank, Cash App, or Chime……or do you use a traditional bank or credit union such as Wells Fargo or Navy Fed?</a:t>
            </a:r>
            <a:endParaRPr sz="2400">
              <a:solidFill>
                <a:schemeClr val="dk2"/>
              </a:solidFill>
            </a:endParaRPr>
          </a:p>
          <a:p>
            <a:pPr indent="0" lvl="0" marL="0" rtl="0" algn="l">
              <a:spcBef>
                <a:spcPts val="0"/>
              </a:spcBef>
              <a:spcAft>
                <a:spcPts val="0"/>
              </a:spcAft>
              <a:buNone/>
            </a:pPr>
            <a:r>
              <a:t/>
            </a:r>
            <a:endParaRPr sz="2400">
              <a:latin typeface="Times New Roman"/>
              <a:ea typeface="Times New Roman"/>
              <a:cs typeface="Times New Roman"/>
              <a:sym typeface="Times New Roman"/>
            </a:endParaRPr>
          </a:p>
        </p:txBody>
      </p:sp>
      <p:sp>
        <p:nvSpPr>
          <p:cNvPr id="120" name="Google Shape;120;p22"/>
          <p:cNvSpPr txBox="1"/>
          <p:nvPr>
            <p:ph type="title"/>
          </p:nvPr>
        </p:nvSpPr>
        <p:spPr>
          <a:xfrm>
            <a:off x="71850" y="845425"/>
            <a:ext cx="9000300" cy="572700"/>
          </a:xfrm>
          <a:prstGeom prst="rect">
            <a:avLst/>
          </a:prstGeom>
          <a:solidFill>
            <a:srgbClr val="F1C23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Step 4: The Process- 4 steps to getting approved</a:t>
            </a:r>
            <a:endParaRPr b="1" u="sng">
              <a:latin typeface="Times New Roman"/>
              <a:ea typeface="Times New Roman"/>
              <a:cs typeface="Times New Roman"/>
              <a:sym typeface="Times New Roman"/>
            </a:endParaRPr>
          </a:p>
        </p:txBody>
      </p:sp>
      <p:sp>
        <p:nvSpPr>
          <p:cNvPr id="121" name="Google Shape;121;p22"/>
          <p:cNvSpPr txBox="1"/>
          <p:nvPr>
            <p:ph type="title"/>
          </p:nvPr>
        </p:nvSpPr>
        <p:spPr>
          <a:xfrm>
            <a:off x="0" y="0"/>
            <a:ext cx="9144000" cy="572700"/>
          </a:xfrm>
          <a:prstGeom prst="rect">
            <a:avLst/>
          </a:prstGeom>
          <a:solidFill>
            <a:srgbClr val="000000"/>
          </a:solidFill>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3520" u="sng">
                <a:solidFill>
                  <a:srgbClr val="F1C232"/>
                </a:solidFill>
                <a:latin typeface="Times New Roman"/>
                <a:ea typeface="Times New Roman"/>
                <a:cs typeface="Times New Roman"/>
                <a:sym typeface="Times New Roman"/>
              </a:rPr>
              <a:t>Final Expense Presentation</a:t>
            </a:r>
            <a:endParaRPr b="1" sz="3520" u="sng">
              <a:solidFill>
                <a:srgbClr val="F1C232"/>
              </a:solidFill>
              <a:latin typeface="Times New Roman"/>
              <a:ea typeface="Times New Roman"/>
              <a:cs typeface="Times New Roman"/>
              <a:sym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3"/>
          <p:cNvSpPr txBox="1"/>
          <p:nvPr>
            <p:ph type="title"/>
          </p:nvPr>
        </p:nvSpPr>
        <p:spPr>
          <a:xfrm>
            <a:off x="71850" y="660075"/>
            <a:ext cx="9000300" cy="572700"/>
          </a:xfrm>
          <a:prstGeom prst="rect">
            <a:avLst/>
          </a:prstGeom>
          <a:solidFill>
            <a:srgbClr val="F1C23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Step 5: Client Profile</a:t>
            </a:r>
            <a:endParaRPr b="1" u="sng">
              <a:latin typeface="Times New Roman"/>
              <a:ea typeface="Times New Roman"/>
              <a:cs typeface="Times New Roman"/>
              <a:sym typeface="Times New Roman"/>
            </a:endParaRPr>
          </a:p>
        </p:txBody>
      </p:sp>
      <p:sp>
        <p:nvSpPr>
          <p:cNvPr id="127" name="Google Shape;127;p23"/>
          <p:cNvSpPr txBox="1"/>
          <p:nvPr>
            <p:ph type="title"/>
          </p:nvPr>
        </p:nvSpPr>
        <p:spPr>
          <a:xfrm>
            <a:off x="0" y="0"/>
            <a:ext cx="9144000" cy="572700"/>
          </a:xfrm>
          <a:prstGeom prst="rect">
            <a:avLst/>
          </a:prstGeom>
          <a:solidFill>
            <a:srgbClr val="000000"/>
          </a:solidFill>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3520" u="sng">
                <a:solidFill>
                  <a:srgbClr val="F1C232"/>
                </a:solidFill>
                <a:latin typeface="Times New Roman"/>
                <a:ea typeface="Times New Roman"/>
                <a:cs typeface="Times New Roman"/>
                <a:sym typeface="Times New Roman"/>
              </a:rPr>
              <a:t>Final Expense Presentation</a:t>
            </a:r>
            <a:endParaRPr b="1" sz="3520" u="sng">
              <a:solidFill>
                <a:srgbClr val="F1C232"/>
              </a:solidFill>
              <a:latin typeface="Times New Roman"/>
              <a:ea typeface="Times New Roman"/>
              <a:cs typeface="Times New Roman"/>
              <a:sym typeface="Times New Roman"/>
            </a:endParaRPr>
          </a:p>
        </p:txBody>
      </p:sp>
      <p:sp>
        <p:nvSpPr>
          <p:cNvPr id="128" name="Google Shape;128;p23"/>
          <p:cNvSpPr/>
          <p:nvPr/>
        </p:nvSpPr>
        <p:spPr>
          <a:xfrm>
            <a:off x="342900" y="1232775"/>
            <a:ext cx="8458200" cy="1103090"/>
          </a:xfrm>
          <a:custGeom>
            <a:rect b="b" l="l" r="r" t="t"/>
            <a:pathLst>
              <a:path extrusionOk="0" h="2385060" w="18288000">
                <a:moveTo>
                  <a:pt x="0" y="0"/>
                </a:moveTo>
                <a:lnTo>
                  <a:pt x="18288000" y="0"/>
                </a:lnTo>
                <a:lnTo>
                  <a:pt x="18288000" y="2385060"/>
                </a:lnTo>
                <a:lnTo>
                  <a:pt x="0" y="2385060"/>
                </a:lnTo>
                <a:lnTo>
                  <a:pt x="0" y="0"/>
                </a:lnTo>
                <a:close/>
              </a:path>
            </a:pathLst>
          </a:custGeom>
          <a:blipFill rotWithShape="1">
            <a:blip r:embed="rId3">
              <a:alphaModFix/>
            </a:blip>
            <a:stretch>
              <a:fillRect b="0" l="0" r="0" t="0"/>
            </a:stretch>
          </a:blipFill>
          <a:ln>
            <a:noFill/>
          </a:ln>
        </p:spPr>
      </p:sp>
      <p:sp>
        <p:nvSpPr>
          <p:cNvPr id="129" name="Google Shape;129;p23"/>
          <p:cNvSpPr/>
          <p:nvPr/>
        </p:nvSpPr>
        <p:spPr>
          <a:xfrm>
            <a:off x="342900" y="2335700"/>
            <a:ext cx="2892229" cy="2714288"/>
          </a:xfrm>
          <a:custGeom>
            <a:rect b="b" l="l" r="r" t="t"/>
            <a:pathLst>
              <a:path extrusionOk="0" h="5868731" w="6253469">
                <a:moveTo>
                  <a:pt x="0" y="0"/>
                </a:moveTo>
                <a:lnTo>
                  <a:pt x="6253469" y="0"/>
                </a:lnTo>
                <a:lnTo>
                  <a:pt x="6253469" y="5868731"/>
                </a:lnTo>
                <a:lnTo>
                  <a:pt x="0" y="5868731"/>
                </a:lnTo>
                <a:lnTo>
                  <a:pt x="0" y="0"/>
                </a:lnTo>
                <a:close/>
              </a:path>
            </a:pathLst>
          </a:custGeom>
          <a:blipFill rotWithShape="1">
            <a:blip r:embed="rId4">
              <a:alphaModFix/>
            </a:blip>
            <a:stretch>
              <a:fillRect b="-33858" l="-73204" r="-56875" t="-779"/>
            </a:stretch>
          </a:blipFill>
          <a:ln>
            <a:noFill/>
          </a:ln>
        </p:spPr>
      </p:sp>
      <p:sp>
        <p:nvSpPr>
          <p:cNvPr id="130" name="Google Shape;130;p23"/>
          <p:cNvSpPr/>
          <p:nvPr/>
        </p:nvSpPr>
        <p:spPr>
          <a:xfrm>
            <a:off x="3300833" y="2335700"/>
            <a:ext cx="2794892" cy="2735500"/>
          </a:xfrm>
          <a:custGeom>
            <a:rect b="b" l="l" r="r" t="t"/>
            <a:pathLst>
              <a:path extrusionOk="0" h="5914595" w="6043009">
                <a:moveTo>
                  <a:pt x="0" y="0"/>
                </a:moveTo>
                <a:lnTo>
                  <a:pt x="6043009" y="0"/>
                </a:lnTo>
                <a:lnTo>
                  <a:pt x="6043009" y="5914595"/>
                </a:lnTo>
                <a:lnTo>
                  <a:pt x="0" y="5914595"/>
                </a:lnTo>
                <a:lnTo>
                  <a:pt x="0" y="0"/>
                </a:lnTo>
                <a:close/>
              </a:path>
            </a:pathLst>
          </a:custGeom>
          <a:blipFill rotWithShape="1">
            <a:blip r:embed="rId5">
              <a:alphaModFix/>
            </a:blip>
            <a:stretch>
              <a:fillRect b="0" l="0" r="0" t="0"/>
            </a:stretch>
          </a:blipFill>
          <a:ln>
            <a:noFill/>
          </a:ln>
        </p:spPr>
      </p:sp>
      <p:sp>
        <p:nvSpPr>
          <p:cNvPr id="131" name="Google Shape;131;p23"/>
          <p:cNvSpPr/>
          <p:nvPr/>
        </p:nvSpPr>
        <p:spPr>
          <a:xfrm>
            <a:off x="6095315" y="2335700"/>
            <a:ext cx="2704942" cy="2242317"/>
          </a:xfrm>
          <a:custGeom>
            <a:rect b="b" l="l" r="r" t="t"/>
            <a:pathLst>
              <a:path extrusionOk="0" h="4848253" w="5848524">
                <a:moveTo>
                  <a:pt x="0" y="0"/>
                </a:moveTo>
                <a:lnTo>
                  <a:pt x="5848524" y="0"/>
                </a:lnTo>
                <a:lnTo>
                  <a:pt x="5848524" y="4848253"/>
                </a:lnTo>
                <a:lnTo>
                  <a:pt x="0" y="4848253"/>
                </a:lnTo>
                <a:lnTo>
                  <a:pt x="0" y="0"/>
                </a:lnTo>
                <a:close/>
              </a:path>
            </a:pathLst>
          </a:custGeom>
          <a:blipFill rotWithShape="1">
            <a:blip r:embed="rId6">
              <a:alphaModFix/>
            </a:blip>
            <a:stretch>
              <a:fillRect b="0" l="0" r="0" t="0"/>
            </a:stretch>
          </a:blipFill>
          <a:ln cap="flat" cmpd="sng" w="38100">
            <a:solidFill>
              <a:srgbClr val="FF0000"/>
            </a:solidFill>
            <a:prstDash val="solid"/>
            <a:round/>
            <a:headEnd len="sm" w="sm" type="none"/>
            <a:tailEnd len="sm" w="sm" type="none"/>
          </a:ln>
        </p:spPr>
      </p:sp>
      <p:sp>
        <p:nvSpPr>
          <p:cNvPr id="132" name="Google Shape;132;p23"/>
          <p:cNvSpPr/>
          <p:nvPr/>
        </p:nvSpPr>
        <p:spPr>
          <a:xfrm>
            <a:off x="7247275" y="3331625"/>
            <a:ext cx="1408800" cy="1102800"/>
          </a:xfrm>
          <a:prstGeom prst="wedgeRectCallout">
            <a:avLst>
              <a:gd fmla="val -20833" name="adj1"/>
              <a:gd fmla="val 62500" name="adj2"/>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Medicare number not required for life insurance</a:t>
            </a:r>
            <a:endParaRPr b="1">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54100" y="1418125"/>
            <a:ext cx="8958000" cy="34104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1600">
                <a:latin typeface="Times New Roman"/>
                <a:ea typeface="Times New Roman"/>
                <a:cs typeface="Times New Roman"/>
                <a:sym typeface="Times New Roman"/>
              </a:rPr>
              <a:t>Mr./Ms. __________(First Name)  Now let’s move on to the Financial questions. This will help us make sure we’re able to design the best options for you so that you’re </a:t>
            </a:r>
            <a:r>
              <a:rPr b="1" i="1" lang="en" sz="1600">
                <a:latin typeface="Times New Roman"/>
                <a:ea typeface="Times New Roman"/>
                <a:cs typeface="Times New Roman"/>
                <a:sym typeface="Times New Roman"/>
              </a:rPr>
              <a:t>not under insured nor over insured</a:t>
            </a:r>
            <a:r>
              <a:rPr lang="en" sz="1600">
                <a:latin typeface="Times New Roman"/>
                <a:ea typeface="Times New Roman"/>
                <a:cs typeface="Times New Roman"/>
                <a:sym typeface="Times New Roman"/>
              </a:rPr>
              <a:t>.  (put  </a:t>
            </a:r>
            <a:r>
              <a:rPr b="1" lang="en" sz="1600">
                <a:solidFill>
                  <a:srgbClr val="0000FF"/>
                </a:solidFill>
                <a:latin typeface="Times New Roman"/>
                <a:ea typeface="Times New Roman"/>
                <a:cs typeface="Times New Roman"/>
                <a:sym typeface="Times New Roman"/>
              </a:rPr>
              <a:t>1 &amp; 2 in financial profile</a:t>
            </a:r>
            <a:r>
              <a:rPr lang="en" sz="1600">
                <a:latin typeface="Times New Roman"/>
                <a:ea typeface="Times New Roman"/>
                <a:cs typeface="Times New Roman"/>
                <a:sym typeface="Times New Roman"/>
              </a:rPr>
              <a:t>, &amp; </a:t>
            </a:r>
            <a:r>
              <a:rPr b="1" lang="en" sz="1600">
                <a:solidFill>
                  <a:srgbClr val="CC0000"/>
                </a:solidFill>
                <a:latin typeface="Times New Roman"/>
                <a:ea typeface="Times New Roman"/>
                <a:cs typeface="Times New Roman"/>
                <a:sym typeface="Times New Roman"/>
              </a:rPr>
              <a:t>3-6 in the client notes at the bottom of the contact profile on Integrity</a:t>
            </a:r>
            <a:r>
              <a:rPr lang="en" sz="1600">
                <a:latin typeface="Times New Roman"/>
                <a:ea typeface="Times New Roman"/>
                <a:cs typeface="Times New Roman"/>
                <a:sym typeface="Times New Roman"/>
              </a:rPr>
              <a:t>)</a:t>
            </a:r>
            <a:endParaRPr sz="1600">
              <a:latin typeface="Times New Roman"/>
              <a:ea typeface="Times New Roman"/>
              <a:cs typeface="Times New Roman"/>
              <a:sym typeface="Times New Roman"/>
            </a:endParaRPr>
          </a:p>
          <a:p>
            <a:pPr indent="-330200" lvl="0" marL="457200" rtl="0" algn="l">
              <a:spcBef>
                <a:spcPts val="0"/>
              </a:spcBef>
              <a:spcAft>
                <a:spcPts val="0"/>
              </a:spcAft>
              <a:buClr>
                <a:srgbClr val="0000FF"/>
              </a:buClr>
              <a:buSzPts val="1600"/>
              <a:buFont typeface="Times New Roman"/>
              <a:buAutoNum type="arabicPeriod"/>
            </a:pPr>
            <a:r>
              <a:rPr b="1" lang="en" sz="1600">
                <a:solidFill>
                  <a:srgbClr val="0000FF"/>
                </a:solidFill>
                <a:latin typeface="Times New Roman"/>
                <a:ea typeface="Times New Roman"/>
                <a:cs typeface="Times New Roman"/>
                <a:sym typeface="Times New Roman"/>
              </a:rPr>
              <a:t>Do you rent or own your home? Mortgage/Rent Amount: $__________</a:t>
            </a:r>
            <a:endParaRPr b="1" sz="1600">
              <a:solidFill>
                <a:srgbClr val="0000FF"/>
              </a:solidFill>
              <a:latin typeface="Times New Roman"/>
              <a:ea typeface="Times New Roman"/>
              <a:cs typeface="Times New Roman"/>
              <a:sym typeface="Times New Roman"/>
            </a:endParaRPr>
          </a:p>
          <a:p>
            <a:pPr indent="-330200" lvl="0" marL="457200" rtl="0" algn="l">
              <a:spcBef>
                <a:spcPts val="0"/>
              </a:spcBef>
              <a:spcAft>
                <a:spcPts val="0"/>
              </a:spcAft>
              <a:buClr>
                <a:srgbClr val="0000FF"/>
              </a:buClr>
              <a:buSzPts val="1600"/>
              <a:buFont typeface="Times New Roman"/>
              <a:buAutoNum type="arabicPeriod"/>
            </a:pPr>
            <a:r>
              <a:rPr b="1" lang="en" sz="1600">
                <a:solidFill>
                  <a:srgbClr val="0000FF"/>
                </a:solidFill>
                <a:latin typeface="Times New Roman"/>
                <a:ea typeface="Times New Roman"/>
                <a:cs typeface="Times New Roman"/>
                <a:sym typeface="Times New Roman"/>
              </a:rPr>
              <a:t>Total Monthly Household Income? (all sources) $__________</a:t>
            </a:r>
            <a:endParaRPr b="1" sz="1600">
              <a:solidFill>
                <a:srgbClr val="0000FF"/>
              </a:solidFill>
              <a:latin typeface="Times New Roman"/>
              <a:ea typeface="Times New Roman"/>
              <a:cs typeface="Times New Roman"/>
              <a:sym typeface="Times New Roman"/>
            </a:endParaRPr>
          </a:p>
          <a:p>
            <a:pPr indent="-330200" lvl="0" marL="457200" rtl="0" algn="l">
              <a:spcBef>
                <a:spcPts val="0"/>
              </a:spcBef>
              <a:spcAft>
                <a:spcPts val="0"/>
              </a:spcAft>
              <a:buClr>
                <a:srgbClr val="CC0000"/>
              </a:buClr>
              <a:buSzPts val="1600"/>
              <a:buFont typeface="Times New Roman"/>
              <a:buAutoNum type="arabicPeriod"/>
            </a:pPr>
            <a:r>
              <a:rPr b="1" lang="en" sz="1600">
                <a:solidFill>
                  <a:srgbClr val="CC0000"/>
                </a:solidFill>
                <a:latin typeface="Times New Roman"/>
                <a:ea typeface="Times New Roman"/>
                <a:cs typeface="Times New Roman"/>
                <a:sym typeface="Times New Roman"/>
              </a:rPr>
              <a:t>Do you currently have any life insurance? Company__________ Coverage Amount $__________ Premium $__________</a:t>
            </a:r>
            <a:endParaRPr b="1" sz="1600">
              <a:solidFill>
                <a:srgbClr val="CC0000"/>
              </a:solidFill>
              <a:latin typeface="Times New Roman"/>
              <a:ea typeface="Times New Roman"/>
              <a:cs typeface="Times New Roman"/>
              <a:sym typeface="Times New Roman"/>
            </a:endParaRPr>
          </a:p>
          <a:p>
            <a:pPr indent="-330200" lvl="0" marL="457200" rtl="0" algn="l">
              <a:spcBef>
                <a:spcPts val="0"/>
              </a:spcBef>
              <a:spcAft>
                <a:spcPts val="0"/>
              </a:spcAft>
              <a:buClr>
                <a:srgbClr val="CC0000"/>
              </a:buClr>
              <a:buSzPts val="1600"/>
              <a:buFont typeface="Times New Roman"/>
              <a:buAutoNum type="arabicPeriod"/>
            </a:pPr>
            <a:r>
              <a:rPr b="1" lang="en" sz="1600">
                <a:solidFill>
                  <a:srgbClr val="CC0000"/>
                </a:solidFill>
                <a:latin typeface="Times New Roman"/>
                <a:ea typeface="Times New Roman"/>
                <a:cs typeface="Times New Roman"/>
                <a:sym typeface="Times New Roman"/>
              </a:rPr>
              <a:t>Do you have long term or home health care (Life Insurance Living Benefits can help with LTC/HHC)? Company__________ </a:t>
            </a:r>
            <a:endParaRPr b="1" sz="1600">
              <a:solidFill>
                <a:srgbClr val="CC0000"/>
              </a:solidFill>
              <a:latin typeface="Times New Roman"/>
              <a:ea typeface="Times New Roman"/>
              <a:cs typeface="Times New Roman"/>
              <a:sym typeface="Times New Roman"/>
            </a:endParaRPr>
          </a:p>
          <a:p>
            <a:pPr indent="-330200" lvl="0" marL="457200" rtl="0" algn="l">
              <a:spcBef>
                <a:spcPts val="0"/>
              </a:spcBef>
              <a:spcAft>
                <a:spcPts val="0"/>
              </a:spcAft>
              <a:buClr>
                <a:srgbClr val="CC0000"/>
              </a:buClr>
              <a:buSzPts val="1600"/>
              <a:buFont typeface="Times New Roman"/>
              <a:buAutoNum type="arabicPeriod"/>
            </a:pPr>
            <a:r>
              <a:rPr b="1" lang="en" sz="1600">
                <a:solidFill>
                  <a:srgbClr val="CC0000"/>
                </a:solidFill>
                <a:latin typeface="Times New Roman"/>
                <a:ea typeface="Times New Roman"/>
                <a:cs typeface="Times New Roman"/>
                <a:sym typeface="Times New Roman"/>
              </a:rPr>
              <a:t>Do you have anything else that acts like life insurance, such as anything that transfers upon your death such as mutual funds, brokerage accounts, IRAs, Annuities, etc?</a:t>
            </a:r>
            <a:endParaRPr b="1" sz="1600">
              <a:solidFill>
                <a:srgbClr val="CC0000"/>
              </a:solidFill>
              <a:latin typeface="Times New Roman"/>
              <a:ea typeface="Times New Roman"/>
              <a:cs typeface="Times New Roman"/>
              <a:sym typeface="Times New Roman"/>
            </a:endParaRPr>
          </a:p>
          <a:p>
            <a:pPr indent="-330200" lvl="0" marL="457200" rtl="0" algn="l">
              <a:spcBef>
                <a:spcPts val="0"/>
              </a:spcBef>
              <a:spcAft>
                <a:spcPts val="0"/>
              </a:spcAft>
              <a:buClr>
                <a:srgbClr val="CC0000"/>
              </a:buClr>
              <a:buSzPts val="1600"/>
              <a:buFont typeface="Times New Roman"/>
              <a:buAutoNum type="arabicPeriod"/>
            </a:pPr>
            <a:r>
              <a:rPr b="1" lang="en" sz="1600">
                <a:solidFill>
                  <a:srgbClr val="CC0000"/>
                </a:solidFill>
                <a:latin typeface="Times New Roman"/>
                <a:ea typeface="Times New Roman"/>
                <a:cs typeface="Times New Roman"/>
                <a:sym typeface="Times New Roman"/>
              </a:rPr>
              <a:t>Who is your current Medicare company? (if they’re on Medicare, usually 65 or older)</a:t>
            </a:r>
            <a:endParaRPr b="1" sz="1600">
              <a:solidFill>
                <a:srgbClr val="CC0000"/>
              </a:solidFill>
              <a:latin typeface="Times New Roman"/>
              <a:ea typeface="Times New Roman"/>
              <a:cs typeface="Times New Roman"/>
              <a:sym typeface="Times New Roman"/>
            </a:endParaRPr>
          </a:p>
        </p:txBody>
      </p:sp>
      <p:sp>
        <p:nvSpPr>
          <p:cNvPr id="138" name="Google Shape;138;p24"/>
          <p:cNvSpPr txBox="1"/>
          <p:nvPr>
            <p:ph type="title"/>
          </p:nvPr>
        </p:nvSpPr>
        <p:spPr>
          <a:xfrm>
            <a:off x="2220300" y="147450"/>
            <a:ext cx="4703400" cy="572700"/>
          </a:xfrm>
          <a:prstGeom prst="rect">
            <a:avLst/>
          </a:prstGeom>
          <a:solidFill>
            <a:srgbClr val="000000"/>
          </a:solidFill>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solidFill>
                  <a:srgbClr val="F1C232"/>
                </a:solidFill>
                <a:latin typeface="Times New Roman"/>
                <a:ea typeface="Times New Roman"/>
                <a:cs typeface="Times New Roman"/>
                <a:sym typeface="Times New Roman"/>
              </a:rPr>
              <a:t>Final Expense Presentation</a:t>
            </a:r>
            <a:endParaRPr b="1" u="sng">
              <a:solidFill>
                <a:srgbClr val="F1C232"/>
              </a:solidFill>
              <a:latin typeface="Times New Roman"/>
              <a:ea typeface="Times New Roman"/>
              <a:cs typeface="Times New Roman"/>
              <a:sym typeface="Times New Roman"/>
            </a:endParaRPr>
          </a:p>
        </p:txBody>
      </p:sp>
      <p:sp>
        <p:nvSpPr>
          <p:cNvPr id="139" name="Google Shape;139;p24"/>
          <p:cNvSpPr txBox="1"/>
          <p:nvPr>
            <p:ph type="title"/>
          </p:nvPr>
        </p:nvSpPr>
        <p:spPr>
          <a:xfrm>
            <a:off x="71850" y="553875"/>
            <a:ext cx="9000300" cy="572700"/>
          </a:xfrm>
          <a:prstGeom prst="rect">
            <a:avLst/>
          </a:prstGeom>
          <a:solidFill>
            <a:srgbClr val="F1C23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Step 5: Financial Profile- put in Integrity</a:t>
            </a:r>
            <a:endParaRPr b="1" u="sng">
              <a:latin typeface="Times New Roman"/>
              <a:ea typeface="Times New Roman"/>
              <a:cs typeface="Times New Roman"/>
              <a:sym typeface="Times New Roman"/>
            </a:endParaRPr>
          </a:p>
        </p:txBody>
      </p:sp>
      <p:sp>
        <p:nvSpPr>
          <p:cNvPr id="140" name="Google Shape;140;p24"/>
          <p:cNvSpPr txBox="1"/>
          <p:nvPr>
            <p:ph type="title"/>
          </p:nvPr>
        </p:nvSpPr>
        <p:spPr>
          <a:xfrm>
            <a:off x="0" y="0"/>
            <a:ext cx="9144000" cy="572700"/>
          </a:xfrm>
          <a:prstGeom prst="rect">
            <a:avLst/>
          </a:prstGeom>
          <a:solidFill>
            <a:srgbClr val="000000"/>
          </a:solidFill>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3520" u="sng">
                <a:solidFill>
                  <a:srgbClr val="F1C232"/>
                </a:solidFill>
                <a:latin typeface="Times New Roman"/>
                <a:ea typeface="Times New Roman"/>
                <a:cs typeface="Times New Roman"/>
                <a:sym typeface="Times New Roman"/>
              </a:rPr>
              <a:t>Final Expense Presentation</a:t>
            </a:r>
            <a:endParaRPr b="1" sz="3520" u="sng">
              <a:solidFill>
                <a:srgbClr val="F1C232"/>
              </a:solidFill>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25"/>
          <p:cNvPicPr preferRelativeResize="0"/>
          <p:nvPr/>
        </p:nvPicPr>
        <p:blipFill rotWithShape="1">
          <a:blip r:embed="rId3">
            <a:alphaModFix/>
          </a:blip>
          <a:srcRect b="0" l="33447" r="27263" t="0"/>
          <a:stretch/>
        </p:blipFill>
        <p:spPr>
          <a:xfrm>
            <a:off x="231675" y="3489775"/>
            <a:ext cx="1288201" cy="1639425"/>
          </a:xfrm>
          <a:prstGeom prst="rect">
            <a:avLst/>
          </a:prstGeom>
          <a:noFill/>
          <a:ln>
            <a:noFill/>
          </a:ln>
        </p:spPr>
      </p:pic>
      <p:pic>
        <p:nvPicPr>
          <p:cNvPr id="146" name="Google Shape;146;p25" title="Screenshot 2025-10-11 at 10.46.58 AM.png"/>
          <p:cNvPicPr preferRelativeResize="0"/>
          <p:nvPr/>
        </p:nvPicPr>
        <p:blipFill>
          <a:blip r:embed="rId4">
            <a:alphaModFix/>
          </a:blip>
          <a:stretch>
            <a:fillRect/>
          </a:stretch>
        </p:blipFill>
        <p:spPr>
          <a:xfrm>
            <a:off x="153588" y="1110913"/>
            <a:ext cx="8836813" cy="1810075"/>
          </a:xfrm>
          <a:prstGeom prst="rect">
            <a:avLst/>
          </a:prstGeom>
          <a:noFill/>
          <a:ln>
            <a:noFill/>
          </a:ln>
        </p:spPr>
      </p:pic>
      <p:sp>
        <p:nvSpPr>
          <p:cNvPr id="147" name="Google Shape;147;p25"/>
          <p:cNvSpPr/>
          <p:nvPr/>
        </p:nvSpPr>
        <p:spPr>
          <a:xfrm>
            <a:off x="5340642" y="2321850"/>
            <a:ext cx="1925100" cy="499800"/>
          </a:xfrm>
          <a:prstGeom prst="rect">
            <a:avLst/>
          </a:prstGeom>
          <a:noFill/>
          <a:ln cap="flat" cmpd="sng" w="114300">
            <a:solidFill>
              <a:srgbClr val="F1C23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8" name="Google Shape;148;p25"/>
          <p:cNvSpPr txBox="1"/>
          <p:nvPr>
            <p:ph idx="1" type="body"/>
          </p:nvPr>
        </p:nvSpPr>
        <p:spPr>
          <a:xfrm>
            <a:off x="3565633" y="2956155"/>
            <a:ext cx="2929200" cy="499800"/>
          </a:xfrm>
          <a:prstGeom prst="rect">
            <a:avLst/>
          </a:prstGeom>
          <a:solidFill>
            <a:srgbClr val="58B7E7"/>
          </a:solidFill>
        </p:spPr>
        <p:txBody>
          <a:bodyPr anchorCtr="0" anchor="ctr" bIns="91425" lIns="91425" spcFirstLastPara="1" rIns="91425" wrap="square" tIns="91425">
            <a:noAutofit/>
          </a:bodyPr>
          <a:lstStyle/>
          <a:p>
            <a:pPr indent="0" lvl="0" marL="0" rtl="0" algn="l">
              <a:spcBef>
                <a:spcPts val="0"/>
              </a:spcBef>
              <a:spcAft>
                <a:spcPts val="1200"/>
              </a:spcAft>
              <a:buSzPts val="523"/>
              <a:buNone/>
            </a:pPr>
            <a:r>
              <a:rPr lang="en" sz="1530">
                <a:solidFill>
                  <a:schemeClr val="lt1"/>
                </a:solidFill>
              </a:rPr>
              <a:t>Who are your doctors (primary care physician &amp; specialists)?</a:t>
            </a:r>
            <a:endParaRPr sz="1530">
              <a:solidFill>
                <a:schemeClr val="lt1"/>
              </a:solidFill>
            </a:endParaRPr>
          </a:p>
        </p:txBody>
      </p:sp>
      <p:pic>
        <p:nvPicPr>
          <p:cNvPr id="149" name="Google Shape;149;p25"/>
          <p:cNvPicPr preferRelativeResize="0"/>
          <p:nvPr/>
        </p:nvPicPr>
        <p:blipFill>
          <a:blip r:embed="rId5">
            <a:alphaModFix/>
          </a:blip>
          <a:stretch>
            <a:fillRect/>
          </a:stretch>
        </p:blipFill>
        <p:spPr>
          <a:xfrm>
            <a:off x="3216228" y="3456945"/>
            <a:ext cx="3278612" cy="1738751"/>
          </a:xfrm>
          <a:prstGeom prst="rect">
            <a:avLst/>
          </a:prstGeom>
          <a:noFill/>
          <a:ln>
            <a:noFill/>
          </a:ln>
        </p:spPr>
      </p:pic>
      <p:sp>
        <p:nvSpPr>
          <p:cNvPr id="150" name="Google Shape;150;p25"/>
          <p:cNvSpPr txBox="1"/>
          <p:nvPr>
            <p:ph idx="4294967295" type="subTitle"/>
          </p:nvPr>
        </p:nvSpPr>
        <p:spPr>
          <a:xfrm>
            <a:off x="6494839" y="2956155"/>
            <a:ext cx="2577300" cy="523800"/>
          </a:xfrm>
          <a:prstGeom prst="rect">
            <a:avLst/>
          </a:prstGeom>
          <a:solidFill>
            <a:srgbClr val="FF004C"/>
          </a:solidFill>
        </p:spPr>
        <p:txBody>
          <a:bodyPr anchorCtr="0" anchor="ctr" bIns="91425" lIns="91425" spcFirstLastPara="1" rIns="91425" wrap="square" tIns="91425">
            <a:normAutofit fontScale="62500" lnSpcReduction="20000"/>
          </a:bodyPr>
          <a:lstStyle/>
          <a:p>
            <a:pPr indent="0" lvl="0" marL="0" rtl="0" algn="l">
              <a:spcBef>
                <a:spcPts val="0"/>
              </a:spcBef>
              <a:spcAft>
                <a:spcPts val="1200"/>
              </a:spcAft>
              <a:buNone/>
            </a:pPr>
            <a:r>
              <a:rPr lang="en">
                <a:solidFill>
                  <a:schemeClr val="lt1"/>
                </a:solidFill>
              </a:rPr>
              <a:t>Let’s add your pharmacy &amp; prescriptions</a:t>
            </a:r>
            <a:endParaRPr>
              <a:solidFill>
                <a:schemeClr val="lt1"/>
              </a:solidFill>
            </a:endParaRPr>
          </a:p>
        </p:txBody>
      </p:sp>
      <p:pic>
        <p:nvPicPr>
          <p:cNvPr id="151" name="Google Shape;151;p25"/>
          <p:cNvPicPr preferRelativeResize="0"/>
          <p:nvPr/>
        </p:nvPicPr>
        <p:blipFill>
          <a:blip r:embed="rId6">
            <a:alphaModFix/>
          </a:blip>
          <a:stretch>
            <a:fillRect/>
          </a:stretch>
        </p:blipFill>
        <p:spPr>
          <a:xfrm>
            <a:off x="6494838" y="3479906"/>
            <a:ext cx="2577214" cy="1659180"/>
          </a:xfrm>
          <a:prstGeom prst="rect">
            <a:avLst/>
          </a:prstGeom>
          <a:noFill/>
          <a:ln>
            <a:noFill/>
          </a:ln>
        </p:spPr>
      </p:pic>
      <p:sp>
        <p:nvSpPr>
          <p:cNvPr id="152" name="Google Shape;152;p25"/>
          <p:cNvSpPr txBox="1"/>
          <p:nvPr>
            <p:ph idx="4294967295" type="subTitle"/>
          </p:nvPr>
        </p:nvSpPr>
        <p:spPr>
          <a:xfrm>
            <a:off x="-125" y="2959400"/>
            <a:ext cx="1992600" cy="499800"/>
          </a:xfrm>
          <a:prstGeom prst="rect">
            <a:avLst/>
          </a:prstGeom>
          <a:solidFill>
            <a:srgbClr val="FF00C2"/>
          </a:solidFill>
        </p:spPr>
        <p:txBody>
          <a:bodyPr anchorCtr="0" anchor="ctr" bIns="91425" lIns="91425" spcFirstLastPara="1" rIns="91425" wrap="square" tIns="91425">
            <a:noAutofit/>
          </a:bodyPr>
          <a:lstStyle/>
          <a:p>
            <a:pPr indent="0" lvl="0" marL="0" rtl="0" algn="l">
              <a:spcBef>
                <a:spcPts val="0"/>
              </a:spcBef>
              <a:spcAft>
                <a:spcPts val="1200"/>
              </a:spcAft>
              <a:buSzPts val="605"/>
              <a:buNone/>
            </a:pPr>
            <a:r>
              <a:rPr lang="en" sz="1690">
                <a:solidFill>
                  <a:schemeClr val="lt1"/>
                </a:solidFill>
              </a:rPr>
              <a:t>What is your height &amp; weight?</a:t>
            </a:r>
            <a:endParaRPr sz="1690">
              <a:solidFill>
                <a:schemeClr val="lt1"/>
              </a:solidFill>
            </a:endParaRPr>
          </a:p>
        </p:txBody>
      </p:sp>
      <p:pic>
        <p:nvPicPr>
          <p:cNvPr id="153" name="Google Shape;153;p25"/>
          <p:cNvPicPr preferRelativeResize="0"/>
          <p:nvPr/>
        </p:nvPicPr>
        <p:blipFill rotWithShape="1">
          <a:blip r:embed="rId7">
            <a:alphaModFix/>
          </a:blip>
          <a:srcRect b="0" l="17837" r="0" t="0"/>
          <a:stretch/>
        </p:blipFill>
        <p:spPr>
          <a:xfrm>
            <a:off x="1992701" y="3459200"/>
            <a:ext cx="1572900" cy="1700574"/>
          </a:xfrm>
          <a:prstGeom prst="rect">
            <a:avLst/>
          </a:prstGeom>
          <a:noFill/>
          <a:ln>
            <a:noFill/>
          </a:ln>
        </p:spPr>
      </p:pic>
      <p:sp>
        <p:nvSpPr>
          <p:cNvPr id="154" name="Google Shape;154;p25"/>
          <p:cNvSpPr txBox="1"/>
          <p:nvPr>
            <p:ph idx="4294967295" type="subTitle"/>
          </p:nvPr>
        </p:nvSpPr>
        <p:spPr>
          <a:xfrm>
            <a:off x="1992600" y="2956150"/>
            <a:ext cx="1572900" cy="499800"/>
          </a:xfrm>
          <a:prstGeom prst="rect">
            <a:avLst/>
          </a:prstGeom>
          <a:solidFill>
            <a:srgbClr val="FFFF00"/>
          </a:solidFill>
        </p:spPr>
        <p:txBody>
          <a:bodyPr anchorCtr="0" anchor="ctr" bIns="91425" lIns="91425" spcFirstLastPara="1" rIns="91425" wrap="square" tIns="91425">
            <a:noAutofit/>
          </a:bodyPr>
          <a:lstStyle/>
          <a:p>
            <a:pPr indent="0" lvl="0" marL="0" rtl="0" algn="l">
              <a:spcBef>
                <a:spcPts val="0"/>
              </a:spcBef>
              <a:spcAft>
                <a:spcPts val="1200"/>
              </a:spcAft>
              <a:buSzPts val="523"/>
              <a:buNone/>
            </a:pPr>
            <a:r>
              <a:rPr lang="en" sz="1729">
                <a:solidFill>
                  <a:schemeClr val="dk1"/>
                </a:solidFill>
              </a:rPr>
              <a:t>Are you a tobacco user?</a:t>
            </a:r>
            <a:endParaRPr sz="1729">
              <a:solidFill>
                <a:schemeClr val="dk1"/>
              </a:solidFill>
            </a:endParaRPr>
          </a:p>
        </p:txBody>
      </p:sp>
      <p:sp>
        <p:nvSpPr>
          <p:cNvPr id="155" name="Google Shape;155;p25"/>
          <p:cNvSpPr txBox="1"/>
          <p:nvPr>
            <p:ph type="title"/>
          </p:nvPr>
        </p:nvSpPr>
        <p:spPr>
          <a:xfrm>
            <a:off x="71850" y="553875"/>
            <a:ext cx="9000300" cy="572700"/>
          </a:xfrm>
          <a:prstGeom prst="rect">
            <a:avLst/>
          </a:prstGeom>
          <a:solidFill>
            <a:srgbClr val="F1C23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Step 6: Health Profile- put in Integrity</a:t>
            </a:r>
            <a:endParaRPr b="1" u="sng">
              <a:latin typeface="Times New Roman"/>
              <a:ea typeface="Times New Roman"/>
              <a:cs typeface="Times New Roman"/>
              <a:sym typeface="Times New Roman"/>
            </a:endParaRPr>
          </a:p>
        </p:txBody>
      </p:sp>
      <p:sp>
        <p:nvSpPr>
          <p:cNvPr id="156" name="Google Shape;156;p25"/>
          <p:cNvSpPr txBox="1"/>
          <p:nvPr>
            <p:ph type="title"/>
          </p:nvPr>
        </p:nvSpPr>
        <p:spPr>
          <a:xfrm>
            <a:off x="0" y="0"/>
            <a:ext cx="9144000" cy="572700"/>
          </a:xfrm>
          <a:prstGeom prst="rect">
            <a:avLst/>
          </a:prstGeom>
          <a:solidFill>
            <a:srgbClr val="000000"/>
          </a:solidFill>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3520" u="sng">
                <a:solidFill>
                  <a:srgbClr val="F1C232"/>
                </a:solidFill>
                <a:latin typeface="Times New Roman"/>
                <a:ea typeface="Times New Roman"/>
                <a:cs typeface="Times New Roman"/>
                <a:sym typeface="Times New Roman"/>
              </a:rPr>
              <a:t>Final Expense Presentation</a:t>
            </a:r>
            <a:endParaRPr b="1" sz="3520" u="sng">
              <a:solidFill>
                <a:srgbClr val="F1C232"/>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6"/>
          <p:cNvPicPr preferRelativeResize="0"/>
          <p:nvPr/>
        </p:nvPicPr>
        <p:blipFill rotWithShape="1">
          <a:blip r:embed="rId3">
            <a:alphaModFix/>
          </a:blip>
          <a:srcRect b="0" l="37628" r="0" t="0"/>
          <a:stretch/>
        </p:blipFill>
        <p:spPr>
          <a:xfrm>
            <a:off x="3749204" y="0"/>
            <a:ext cx="1645595" cy="5143499"/>
          </a:xfrm>
          <a:prstGeom prst="rect">
            <a:avLst/>
          </a:prstGeom>
          <a:noFill/>
          <a:ln>
            <a:noFill/>
          </a:ln>
        </p:spPr>
      </p:pic>
      <p:sp>
        <p:nvSpPr>
          <p:cNvPr id="162" name="Google Shape;162;p26"/>
          <p:cNvSpPr txBox="1"/>
          <p:nvPr>
            <p:ph idx="1" type="subTitle"/>
          </p:nvPr>
        </p:nvSpPr>
        <p:spPr>
          <a:xfrm>
            <a:off x="6394625" y="0"/>
            <a:ext cx="2546100" cy="741300"/>
          </a:xfrm>
          <a:prstGeom prst="rect">
            <a:avLst/>
          </a:prstGeom>
          <a:solidFill>
            <a:srgbClr val="01ADF1"/>
          </a:solidFill>
        </p:spPr>
        <p:txBody>
          <a:bodyPr anchorCtr="0" anchor="ctr" bIns="91425" lIns="91425" spcFirstLastPara="1" rIns="91425" wrap="square" tIns="91425">
            <a:normAutofit/>
          </a:bodyPr>
          <a:lstStyle/>
          <a:p>
            <a:pPr indent="0" lvl="0" marL="0" rtl="0" algn="ctr">
              <a:lnSpc>
                <a:spcPct val="80000"/>
              </a:lnSpc>
              <a:spcBef>
                <a:spcPts val="0"/>
              </a:spcBef>
              <a:spcAft>
                <a:spcPts val="0"/>
              </a:spcAft>
              <a:buSzPts val="800"/>
              <a:buNone/>
            </a:pPr>
            <a:r>
              <a:rPr lang="en" sz="1500">
                <a:solidFill>
                  <a:schemeClr val="lt1"/>
                </a:solidFill>
              </a:rPr>
              <a:t>Do you have any brain or nervous disorders, such as alzheimer's, dementia, etc?</a:t>
            </a:r>
            <a:endParaRPr sz="1500">
              <a:solidFill>
                <a:schemeClr val="lt1"/>
              </a:solidFill>
            </a:endParaRPr>
          </a:p>
        </p:txBody>
      </p:sp>
      <p:cxnSp>
        <p:nvCxnSpPr>
          <p:cNvPr id="163" name="Google Shape;163;p26"/>
          <p:cNvCxnSpPr/>
          <p:nvPr/>
        </p:nvCxnSpPr>
        <p:spPr>
          <a:xfrm>
            <a:off x="5263975" y="18525"/>
            <a:ext cx="1114500" cy="102000"/>
          </a:xfrm>
          <a:prstGeom prst="straightConnector1">
            <a:avLst/>
          </a:prstGeom>
          <a:noFill/>
          <a:ln cap="flat" cmpd="sng" w="38100">
            <a:solidFill>
              <a:srgbClr val="01ADF1"/>
            </a:solidFill>
            <a:prstDash val="solid"/>
            <a:round/>
            <a:headEnd len="med" w="med" type="none"/>
            <a:tailEnd len="med" w="med" type="none"/>
          </a:ln>
        </p:spPr>
      </p:cxnSp>
      <p:sp>
        <p:nvSpPr>
          <p:cNvPr id="164" name="Google Shape;164;p26"/>
          <p:cNvSpPr txBox="1"/>
          <p:nvPr>
            <p:ph idx="1" type="subTitle"/>
          </p:nvPr>
        </p:nvSpPr>
        <p:spPr>
          <a:xfrm>
            <a:off x="5263975" y="676450"/>
            <a:ext cx="1894200" cy="667200"/>
          </a:xfrm>
          <a:prstGeom prst="rect">
            <a:avLst/>
          </a:prstGeom>
          <a:solidFill>
            <a:srgbClr val="B53E95"/>
          </a:solidFill>
        </p:spPr>
        <p:txBody>
          <a:bodyPr anchorCtr="0" anchor="ctr" bIns="91425" lIns="91425" spcFirstLastPara="1" rIns="91425" wrap="square" tIns="91425">
            <a:normAutofit/>
          </a:bodyPr>
          <a:lstStyle/>
          <a:p>
            <a:pPr indent="0" lvl="0" marL="0" rtl="0" algn="ctr">
              <a:lnSpc>
                <a:spcPct val="80000"/>
              </a:lnSpc>
              <a:spcBef>
                <a:spcPts val="0"/>
              </a:spcBef>
              <a:spcAft>
                <a:spcPts val="0"/>
              </a:spcAft>
              <a:buSzPts val="800"/>
              <a:buNone/>
            </a:pPr>
            <a:r>
              <a:rPr lang="en" sz="1500">
                <a:solidFill>
                  <a:schemeClr val="lt1"/>
                </a:solidFill>
              </a:rPr>
              <a:t>Do you have liver issues, lupus, etc?</a:t>
            </a:r>
            <a:endParaRPr sz="1500">
              <a:solidFill>
                <a:schemeClr val="lt1"/>
              </a:solidFill>
            </a:endParaRPr>
          </a:p>
        </p:txBody>
      </p:sp>
      <p:cxnSp>
        <p:nvCxnSpPr>
          <p:cNvPr id="165" name="Google Shape;165;p26"/>
          <p:cNvCxnSpPr/>
          <p:nvPr/>
        </p:nvCxnSpPr>
        <p:spPr>
          <a:xfrm flipH="1" rot="10800000">
            <a:off x="4874750" y="1232650"/>
            <a:ext cx="417000" cy="1269600"/>
          </a:xfrm>
          <a:prstGeom prst="straightConnector1">
            <a:avLst/>
          </a:prstGeom>
          <a:noFill/>
          <a:ln cap="flat" cmpd="sng" w="38100">
            <a:solidFill>
              <a:srgbClr val="B53E95"/>
            </a:solidFill>
            <a:prstDash val="solid"/>
            <a:round/>
            <a:headEnd len="med" w="med" type="none"/>
            <a:tailEnd len="med" w="med" type="none"/>
          </a:ln>
        </p:spPr>
      </p:cxnSp>
      <p:cxnSp>
        <p:nvCxnSpPr>
          <p:cNvPr id="166" name="Google Shape;166;p26"/>
          <p:cNvCxnSpPr/>
          <p:nvPr/>
        </p:nvCxnSpPr>
        <p:spPr>
          <a:xfrm flipH="1" rot="10800000">
            <a:off x="4637900" y="27950"/>
            <a:ext cx="635400" cy="365400"/>
          </a:xfrm>
          <a:prstGeom prst="straightConnector1">
            <a:avLst/>
          </a:prstGeom>
          <a:noFill/>
          <a:ln cap="flat" cmpd="sng" w="38100">
            <a:solidFill>
              <a:srgbClr val="01ADF1"/>
            </a:solidFill>
            <a:prstDash val="solid"/>
            <a:round/>
            <a:headEnd len="med" w="med" type="none"/>
            <a:tailEnd len="med" w="med" type="none"/>
          </a:ln>
        </p:spPr>
      </p:cxnSp>
      <p:cxnSp>
        <p:nvCxnSpPr>
          <p:cNvPr id="167" name="Google Shape;167;p26"/>
          <p:cNvCxnSpPr/>
          <p:nvPr/>
        </p:nvCxnSpPr>
        <p:spPr>
          <a:xfrm>
            <a:off x="3924300" y="393350"/>
            <a:ext cx="1071000" cy="1182000"/>
          </a:xfrm>
          <a:prstGeom prst="straightConnector1">
            <a:avLst/>
          </a:prstGeom>
          <a:noFill/>
          <a:ln cap="flat" cmpd="sng" w="38100">
            <a:solidFill>
              <a:srgbClr val="027DC6"/>
            </a:solidFill>
            <a:prstDash val="solid"/>
            <a:round/>
            <a:headEnd len="med" w="med" type="none"/>
            <a:tailEnd len="med" w="med" type="none"/>
          </a:ln>
        </p:spPr>
      </p:cxnSp>
      <p:cxnSp>
        <p:nvCxnSpPr>
          <p:cNvPr id="168" name="Google Shape;168;p26"/>
          <p:cNvCxnSpPr/>
          <p:nvPr/>
        </p:nvCxnSpPr>
        <p:spPr>
          <a:xfrm>
            <a:off x="3957250" y="444850"/>
            <a:ext cx="407700" cy="1158600"/>
          </a:xfrm>
          <a:prstGeom prst="straightConnector1">
            <a:avLst/>
          </a:prstGeom>
          <a:noFill/>
          <a:ln cap="flat" cmpd="sng" w="38100">
            <a:solidFill>
              <a:srgbClr val="027DC6"/>
            </a:solidFill>
            <a:prstDash val="solid"/>
            <a:round/>
            <a:headEnd len="med" w="med" type="none"/>
            <a:tailEnd len="med" w="med" type="none"/>
          </a:ln>
        </p:spPr>
      </p:cxnSp>
      <p:sp>
        <p:nvSpPr>
          <p:cNvPr id="169" name="Google Shape;169;p26"/>
          <p:cNvSpPr txBox="1"/>
          <p:nvPr>
            <p:ph idx="1" type="subTitle"/>
          </p:nvPr>
        </p:nvSpPr>
        <p:spPr>
          <a:xfrm>
            <a:off x="2381800" y="0"/>
            <a:ext cx="1894200" cy="667200"/>
          </a:xfrm>
          <a:prstGeom prst="rect">
            <a:avLst/>
          </a:prstGeom>
          <a:solidFill>
            <a:srgbClr val="027DC6"/>
          </a:solidFill>
        </p:spPr>
        <p:txBody>
          <a:bodyPr anchorCtr="0" anchor="ctr" bIns="91425" lIns="91425" spcFirstLastPara="1" rIns="91425" wrap="square" tIns="91425">
            <a:normAutofit fontScale="92500" lnSpcReduction="10000"/>
          </a:bodyPr>
          <a:lstStyle/>
          <a:p>
            <a:pPr indent="0" lvl="0" marL="0" rtl="0" algn="ctr">
              <a:lnSpc>
                <a:spcPct val="80000"/>
              </a:lnSpc>
              <a:spcBef>
                <a:spcPts val="0"/>
              </a:spcBef>
              <a:spcAft>
                <a:spcPts val="0"/>
              </a:spcAft>
              <a:buSzPct val="53333"/>
              <a:buNone/>
            </a:pPr>
            <a:r>
              <a:rPr lang="en" sz="1500">
                <a:solidFill>
                  <a:schemeClr val="lt1"/>
                </a:solidFill>
              </a:rPr>
              <a:t>Do you have COPD, Emphysema, or any lung issues?</a:t>
            </a:r>
            <a:endParaRPr sz="1500">
              <a:solidFill>
                <a:schemeClr val="lt1"/>
              </a:solidFill>
            </a:endParaRPr>
          </a:p>
        </p:txBody>
      </p:sp>
      <p:sp>
        <p:nvSpPr>
          <p:cNvPr id="170" name="Google Shape;170;p26"/>
          <p:cNvSpPr txBox="1"/>
          <p:nvPr>
            <p:ph idx="1" type="subTitle"/>
          </p:nvPr>
        </p:nvSpPr>
        <p:spPr>
          <a:xfrm>
            <a:off x="2384300" y="806050"/>
            <a:ext cx="1645500" cy="1158600"/>
          </a:xfrm>
          <a:prstGeom prst="rect">
            <a:avLst/>
          </a:prstGeom>
          <a:solidFill>
            <a:srgbClr val="F1422F"/>
          </a:solidFill>
        </p:spPr>
        <p:txBody>
          <a:bodyPr anchorCtr="0" anchor="ctr" bIns="91425" lIns="91425" spcFirstLastPara="1" rIns="91425" wrap="square" tIns="91425">
            <a:normAutofit fontScale="92500" lnSpcReduction="20000"/>
          </a:bodyPr>
          <a:lstStyle/>
          <a:p>
            <a:pPr indent="0" lvl="0" marL="0" rtl="0" algn="ctr">
              <a:lnSpc>
                <a:spcPct val="80000"/>
              </a:lnSpc>
              <a:spcBef>
                <a:spcPts val="0"/>
              </a:spcBef>
              <a:spcAft>
                <a:spcPts val="0"/>
              </a:spcAft>
              <a:buSzPct val="53333"/>
              <a:buNone/>
            </a:pPr>
            <a:r>
              <a:rPr lang="en" sz="1500">
                <a:solidFill>
                  <a:schemeClr val="lt1"/>
                </a:solidFill>
              </a:rPr>
              <a:t>Do you have any heart or circulatory issues such as congestive heart failure, stents, pacemaker, AFIB, etc?</a:t>
            </a:r>
            <a:endParaRPr sz="1500">
              <a:solidFill>
                <a:schemeClr val="lt1"/>
              </a:solidFill>
            </a:endParaRPr>
          </a:p>
        </p:txBody>
      </p:sp>
      <p:cxnSp>
        <p:nvCxnSpPr>
          <p:cNvPr id="171" name="Google Shape;171;p26"/>
          <p:cNvCxnSpPr/>
          <p:nvPr/>
        </p:nvCxnSpPr>
        <p:spPr>
          <a:xfrm>
            <a:off x="4031400" y="1640350"/>
            <a:ext cx="624600" cy="449100"/>
          </a:xfrm>
          <a:prstGeom prst="straightConnector1">
            <a:avLst/>
          </a:prstGeom>
          <a:noFill/>
          <a:ln cap="flat" cmpd="sng" w="38100">
            <a:solidFill>
              <a:srgbClr val="F1422F"/>
            </a:solidFill>
            <a:prstDash val="solid"/>
            <a:round/>
            <a:headEnd len="med" w="med" type="none"/>
            <a:tailEnd len="med" w="med" type="none"/>
          </a:ln>
        </p:spPr>
      </p:cxnSp>
      <p:sp>
        <p:nvSpPr>
          <p:cNvPr id="172" name="Google Shape;172;p26"/>
          <p:cNvSpPr txBox="1"/>
          <p:nvPr>
            <p:ph idx="1" type="subTitle"/>
          </p:nvPr>
        </p:nvSpPr>
        <p:spPr>
          <a:xfrm>
            <a:off x="5342250" y="1422250"/>
            <a:ext cx="1894200" cy="667200"/>
          </a:xfrm>
          <a:prstGeom prst="rect">
            <a:avLst/>
          </a:prstGeom>
          <a:solidFill>
            <a:srgbClr val="F182B3"/>
          </a:solidFill>
        </p:spPr>
        <p:txBody>
          <a:bodyPr anchorCtr="0" anchor="ctr" bIns="91425" lIns="91425" spcFirstLastPara="1" rIns="91425" wrap="square" tIns="91425">
            <a:normAutofit lnSpcReduction="10000"/>
          </a:bodyPr>
          <a:lstStyle/>
          <a:p>
            <a:pPr indent="0" lvl="0" marL="0" rtl="0" algn="ctr">
              <a:lnSpc>
                <a:spcPct val="80000"/>
              </a:lnSpc>
              <a:spcBef>
                <a:spcPts val="0"/>
              </a:spcBef>
              <a:spcAft>
                <a:spcPts val="0"/>
              </a:spcAft>
              <a:buSzPts val="800"/>
              <a:buNone/>
            </a:pPr>
            <a:r>
              <a:rPr lang="en" sz="1500">
                <a:solidFill>
                  <a:schemeClr val="lt1"/>
                </a:solidFill>
              </a:rPr>
              <a:t>Do you have stomach or digestive issues?</a:t>
            </a:r>
            <a:endParaRPr sz="1500">
              <a:solidFill>
                <a:schemeClr val="lt1"/>
              </a:solidFill>
            </a:endParaRPr>
          </a:p>
        </p:txBody>
      </p:sp>
      <p:cxnSp>
        <p:nvCxnSpPr>
          <p:cNvPr id="173" name="Google Shape;173;p26"/>
          <p:cNvCxnSpPr/>
          <p:nvPr/>
        </p:nvCxnSpPr>
        <p:spPr>
          <a:xfrm flipH="1" rot="10800000">
            <a:off x="5060100" y="1839300"/>
            <a:ext cx="395700" cy="903900"/>
          </a:xfrm>
          <a:prstGeom prst="straightConnector1">
            <a:avLst/>
          </a:prstGeom>
          <a:noFill/>
          <a:ln cap="flat" cmpd="sng" w="38100">
            <a:solidFill>
              <a:srgbClr val="F182B3"/>
            </a:solidFill>
            <a:prstDash val="solid"/>
            <a:round/>
            <a:headEnd len="med" w="med" type="none"/>
            <a:tailEnd len="med" w="med" type="none"/>
          </a:ln>
        </p:spPr>
      </p:cxnSp>
      <p:cxnSp>
        <p:nvCxnSpPr>
          <p:cNvPr id="174" name="Google Shape;174;p26"/>
          <p:cNvCxnSpPr/>
          <p:nvPr/>
        </p:nvCxnSpPr>
        <p:spPr>
          <a:xfrm flipH="1" rot="10800000">
            <a:off x="5023025" y="2919550"/>
            <a:ext cx="324600" cy="268500"/>
          </a:xfrm>
          <a:prstGeom prst="straightConnector1">
            <a:avLst/>
          </a:prstGeom>
          <a:noFill/>
          <a:ln cap="flat" cmpd="sng" w="38100">
            <a:solidFill>
              <a:srgbClr val="617938"/>
            </a:solidFill>
            <a:prstDash val="solid"/>
            <a:round/>
            <a:headEnd len="med" w="med" type="none"/>
            <a:tailEnd len="med" w="med" type="none"/>
          </a:ln>
        </p:spPr>
      </p:cxnSp>
      <p:cxnSp>
        <p:nvCxnSpPr>
          <p:cNvPr id="175" name="Google Shape;175;p26"/>
          <p:cNvCxnSpPr/>
          <p:nvPr/>
        </p:nvCxnSpPr>
        <p:spPr>
          <a:xfrm flipH="1" rot="10800000">
            <a:off x="4297500" y="2947200"/>
            <a:ext cx="1003500" cy="291300"/>
          </a:xfrm>
          <a:prstGeom prst="straightConnector1">
            <a:avLst/>
          </a:prstGeom>
          <a:noFill/>
          <a:ln cap="flat" cmpd="sng" w="38100">
            <a:solidFill>
              <a:srgbClr val="617938"/>
            </a:solidFill>
            <a:prstDash val="solid"/>
            <a:round/>
            <a:headEnd len="med" w="med" type="none"/>
            <a:tailEnd len="med" w="med" type="none"/>
          </a:ln>
        </p:spPr>
      </p:cxnSp>
      <p:sp>
        <p:nvSpPr>
          <p:cNvPr id="176" name="Google Shape;176;p26"/>
          <p:cNvSpPr txBox="1"/>
          <p:nvPr>
            <p:ph idx="1" type="subTitle"/>
          </p:nvPr>
        </p:nvSpPr>
        <p:spPr>
          <a:xfrm>
            <a:off x="5342250" y="2571750"/>
            <a:ext cx="1894200" cy="667200"/>
          </a:xfrm>
          <a:prstGeom prst="rect">
            <a:avLst/>
          </a:prstGeom>
          <a:solidFill>
            <a:srgbClr val="617938"/>
          </a:solidFill>
        </p:spPr>
        <p:txBody>
          <a:bodyPr anchorCtr="0" anchor="ctr" bIns="91425" lIns="91425" spcFirstLastPara="1" rIns="91425" wrap="square" tIns="91425">
            <a:normAutofit fontScale="92500" lnSpcReduction="10000"/>
          </a:bodyPr>
          <a:lstStyle/>
          <a:p>
            <a:pPr indent="0" lvl="0" marL="0" rtl="0" algn="ctr">
              <a:lnSpc>
                <a:spcPct val="80000"/>
              </a:lnSpc>
              <a:spcBef>
                <a:spcPts val="0"/>
              </a:spcBef>
              <a:spcAft>
                <a:spcPts val="0"/>
              </a:spcAft>
              <a:buSzPct val="53333"/>
              <a:buNone/>
            </a:pPr>
            <a:r>
              <a:rPr lang="en" sz="1500">
                <a:solidFill>
                  <a:schemeClr val="lt1"/>
                </a:solidFill>
              </a:rPr>
              <a:t>Do you have kidney disease or any other kidney issues?</a:t>
            </a:r>
            <a:endParaRPr sz="1500">
              <a:solidFill>
                <a:schemeClr val="lt1"/>
              </a:solidFill>
            </a:endParaRPr>
          </a:p>
        </p:txBody>
      </p:sp>
      <p:sp>
        <p:nvSpPr>
          <p:cNvPr id="177" name="Google Shape;177;p26"/>
          <p:cNvSpPr txBox="1"/>
          <p:nvPr>
            <p:ph idx="1" type="subTitle"/>
          </p:nvPr>
        </p:nvSpPr>
        <p:spPr>
          <a:xfrm>
            <a:off x="1834975" y="2238150"/>
            <a:ext cx="1975200" cy="792300"/>
          </a:xfrm>
          <a:prstGeom prst="rect">
            <a:avLst/>
          </a:prstGeom>
          <a:solidFill>
            <a:srgbClr val="12A39F"/>
          </a:solidFill>
        </p:spPr>
        <p:txBody>
          <a:bodyPr anchorCtr="0" anchor="ctr" bIns="91425" lIns="91425" spcFirstLastPara="1" rIns="91425" wrap="square" tIns="91425">
            <a:normAutofit fontScale="92500" lnSpcReduction="10000"/>
          </a:bodyPr>
          <a:lstStyle/>
          <a:p>
            <a:pPr indent="0" lvl="0" marL="0" rtl="0" algn="ctr">
              <a:lnSpc>
                <a:spcPct val="80000"/>
              </a:lnSpc>
              <a:spcBef>
                <a:spcPts val="0"/>
              </a:spcBef>
              <a:spcAft>
                <a:spcPts val="0"/>
              </a:spcAft>
              <a:buSzPct val="53333"/>
              <a:buNone/>
            </a:pPr>
            <a:r>
              <a:rPr lang="en" sz="1500">
                <a:solidFill>
                  <a:schemeClr val="lt1"/>
                </a:solidFill>
              </a:rPr>
              <a:t>Do you have diabetes? Do you take insulin, &amp; if so, how many units per day?</a:t>
            </a:r>
            <a:endParaRPr sz="1500">
              <a:solidFill>
                <a:schemeClr val="lt1"/>
              </a:solidFill>
            </a:endParaRPr>
          </a:p>
        </p:txBody>
      </p:sp>
      <p:cxnSp>
        <p:nvCxnSpPr>
          <p:cNvPr id="178" name="Google Shape;178;p26"/>
          <p:cNvCxnSpPr>
            <a:stCxn id="177" idx="3"/>
          </p:cNvCxnSpPr>
          <p:nvPr/>
        </p:nvCxnSpPr>
        <p:spPr>
          <a:xfrm>
            <a:off x="3810175" y="2634300"/>
            <a:ext cx="870000" cy="387000"/>
          </a:xfrm>
          <a:prstGeom prst="straightConnector1">
            <a:avLst/>
          </a:prstGeom>
          <a:noFill/>
          <a:ln cap="flat" cmpd="sng" w="38100">
            <a:solidFill>
              <a:srgbClr val="12A39F"/>
            </a:solidFill>
            <a:prstDash val="solid"/>
            <a:round/>
            <a:headEnd len="med" w="med" type="none"/>
            <a:tailEnd len="med" w="med" type="none"/>
          </a:ln>
        </p:spPr>
      </p:cxnSp>
      <p:sp>
        <p:nvSpPr>
          <p:cNvPr id="179" name="Google Shape;179;p26"/>
          <p:cNvSpPr txBox="1"/>
          <p:nvPr>
            <p:ph idx="1" type="subTitle"/>
          </p:nvPr>
        </p:nvSpPr>
        <p:spPr>
          <a:xfrm>
            <a:off x="509725" y="4262600"/>
            <a:ext cx="2837100" cy="792300"/>
          </a:xfrm>
          <a:prstGeom prst="rect">
            <a:avLst/>
          </a:prstGeom>
          <a:solidFill>
            <a:schemeClr val="dk1"/>
          </a:solidFill>
        </p:spPr>
        <p:txBody>
          <a:bodyPr anchorCtr="0" anchor="ctr" bIns="91425" lIns="91425" spcFirstLastPara="1" rIns="91425" wrap="square" tIns="91425">
            <a:normAutofit fontScale="85000" lnSpcReduction="20000"/>
          </a:bodyPr>
          <a:lstStyle/>
          <a:p>
            <a:pPr indent="0" lvl="0" marL="0" rtl="0" algn="ctr">
              <a:lnSpc>
                <a:spcPct val="80000"/>
              </a:lnSpc>
              <a:spcBef>
                <a:spcPts val="0"/>
              </a:spcBef>
              <a:spcAft>
                <a:spcPts val="0"/>
              </a:spcAft>
              <a:buSzPct val="53333"/>
              <a:buNone/>
            </a:pPr>
            <a:r>
              <a:rPr lang="en" sz="1500">
                <a:solidFill>
                  <a:schemeClr val="lt1"/>
                </a:solidFill>
              </a:rPr>
              <a:t>Do you have osteoporosis that causes fractures, amputations due to disease, or any skeletal, muscular, or connective tissue disorders?</a:t>
            </a:r>
            <a:endParaRPr sz="1500">
              <a:solidFill>
                <a:schemeClr val="lt1"/>
              </a:solidFill>
            </a:endParaRPr>
          </a:p>
        </p:txBody>
      </p:sp>
      <p:cxnSp>
        <p:nvCxnSpPr>
          <p:cNvPr id="180" name="Google Shape;180;p26"/>
          <p:cNvCxnSpPr/>
          <p:nvPr/>
        </p:nvCxnSpPr>
        <p:spPr>
          <a:xfrm>
            <a:off x="3087250" y="4306575"/>
            <a:ext cx="870000" cy="387000"/>
          </a:xfrm>
          <a:prstGeom prst="straightConnector1">
            <a:avLst/>
          </a:prstGeom>
          <a:noFill/>
          <a:ln cap="flat" cmpd="sng" w="38100">
            <a:solidFill>
              <a:schemeClr val="dk1"/>
            </a:solidFill>
            <a:prstDash val="solid"/>
            <a:round/>
            <a:headEnd len="med" w="med" type="none"/>
            <a:tailEnd len="med" w="med" type="none"/>
          </a:ln>
        </p:spPr>
      </p:cxnSp>
      <p:sp>
        <p:nvSpPr>
          <p:cNvPr id="181" name="Google Shape;181;p26"/>
          <p:cNvSpPr txBox="1"/>
          <p:nvPr>
            <p:ph idx="1" type="subTitle"/>
          </p:nvPr>
        </p:nvSpPr>
        <p:spPr>
          <a:xfrm>
            <a:off x="5455800" y="3548975"/>
            <a:ext cx="1894200" cy="667200"/>
          </a:xfrm>
          <a:prstGeom prst="rect">
            <a:avLst/>
          </a:prstGeom>
          <a:solidFill>
            <a:srgbClr val="FFDA6A"/>
          </a:solidFill>
        </p:spPr>
        <p:txBody>
          <a:bodyPr anchorCtr="0" anchor="ctr" bIns="91425" lIns="91425" spcFirstLastPara="1" rIns="91425" wrap="square" tIns="91425">
            <a:normAutofit fontScale="85000" lnSpcReduction="20000"/>
          </a:bodyPr>
          <a:lstStyle/>
          <a:p>
            <a:pPr indent="0" lvl="0" marL="0" rtl="0" algn="ctr">
              <a:lnSpc>
                <a:spcPct val="80000"/>
              </a:lnSpc>
              <a:spcBef>
                <a:spcPts val="0"/>
              </a:spcBef>
              <a:spcAft>
                <a:spcPts val="0"/>
              </a:spcAft>
              <a:buSzPct val="53333"/>
              <a:buNone/>
            </a:pPr>
            <a:r>
              <a:rPr lang="en" sz="1500">
                <a:solidFill>
                  <a:schemeClr val="dk1"/>
                </a:solidFill>
              </a:rPr>
              <a:t>Do you have any history of internal cancer or tumors, or metastatic cancer?</a:t>
            </a:r>
            <a:endParaRPr sz="1500">
              <a:solidFill>
                <a:schemeClr val="dk1"/>
              </a:solidFill>
            </a:endParaRPr>
          </a:p>
        </p:txBody>
      </p:sp>
      <p:cxnSp>
        <p:nvCxnSpPr>
          <p:cNvPr id="182" name="Google Shape;182;p26"/>
          <p:cNvCxnSpPr/>
          <p:nvPr/>
        </p:nvCxnSpPr>
        <p:spPr>
          <a:xfrm>
            <a:off x="4884000" y="3697750"/>
            <a:ext cx="558000" cy="196500"/>
          </a:xfrm>
          <a:prstGeom prst="straightConnector1">
            <a:avLst/>
          </a:prstGeom>
          <a:noFill/>
          <a:ln cap="flat" cmpd="sng" w="38100">
            <a:solidFill>
              <a:srgbClr val="FFDA6A"/>
            </a:solidFill>
            <a:prstDash val="solid"/>
            <a:round/>
            <a:headEnd len="med" w="med" type="none"/>
            <a:tailEnd len="med" w="med" type="none"/>
          </a:ln>
        </p:spPr>
      </p:cxnSp>
      <p:cxnSp>
        <p:nvCxnSpPr>
          <p:cNvPr id="183" name="Google Shape;183;p26"/>
          <p:cNvCxnSpPr/>
          <p:nvPr/>
        </p:nvCxnSpPr>
        <p:spPr>
          <a:xfrm flipH="1" rot="10800000">
            <a:off x="3985050" y="3716300"/>
            <a:ext cx="250200" cy="166800"/>
          </a:xfrm>
          <a:prstGeom prst="straightConnector1">
            <a:avLst/>
          </a:prstGeom>
          <a:noFill/>
          <a:ln cap="flat" cmpd="sng" w="38100">
            <a:solidFill>
              <a:srgbClr val="F8931F"/>
            </a:solidFill>
            <a:prstDash val="solid"/>
            <a:round/>
            <a:headEnd len="med" w="med" type="none"/>
            <a:tailEnd len="med" w="med" type="none"/>
          </a:ln>
        </p:spPr>
      </p:cxnSp>
      <p:cxnSp>
        <p:nvCxnSpPr>
          <p:cNvPr id="184" name="Google Shape;184;p26"/>
          <p:cNvCxnSpPr/>
          <p:nvPr/>
        </p:nvCxnSpPr>
        <p:spPr>
          <a:xfrm flipH="1" rot="10800000">
            <a:off x="3632875" y="3894375"/>
            <a:ext cx="291300" cy="25800"/>
          </a:xfrm>
          <a:prstGeom prst="straightConnector1">
            <a:avLst/>
          </a:prstGeom>
          <a:noFill/>
          <a:ln cap="flat" cmpd="sng" w="38100">
            <a:solidFill>
              <a:srgbClr val="F8931F"/>
            </a:solidFill>
            <a:prstDash val="solid"/>
            <a:round/>
            <a:headEnd len="med" w="med" type="none"/>
            <a:tailEnd len="med" w="med" type="none"/>
          </a:ln>
        </p:spPr>
      </p:cxnSp>
      <p:sp>
        <p:nvSpPr>
          <p:cNvPr id="185" name="Google Shape;185;p26"/>
          <p:cNvSpPr txBox="1"/>
          <p:nvPr>
            <p:ph idx="1" type="subTitle"/>
          </p:nvPr>
        </p:nvSpPr>
        <p:spPr>
          <a:xfrm>
            <a:off x="1657675" y="3250375"/>
            <a:ext cx="1975200" cy="792300"/>
          </a:xfrm>
          <a:prstGeom prst="rect">
            <a:avLst/>
          </a:prstGeom>
          <a:solidFill>
            <a:srgbClr val="F8931F"/>
          </a:solidFill>
        </p:spPr>
        <p:txBody>
          <a:bodyPr anchorCtr="0" anchor="ctr" bIns="91425" lIns="91425" spcFirstLastPara="1" rIns="91425" wrap="square" tIns="91425">
            <a:normAutofit lnSpcReduction="20000"/>
          </a:bodyPr>
          <a:lstStyle/>
          <a:p>
            <a:pPr indent="0" lvl="0" marL="0" rtl="0" algn="ctr">
              <a:lnSpc>
                <a:spcPct val="80000"/>
              </a:lnSpc>
              <a:spcBef>
                <a:spcPts val="0"/>
              </a:spcBef>
              <a:spcAft>
                <a:spcPts val="0"/>
              </a:spcAft>
              <a:buSzPts val="800"/>
              <a:buNone/>
            </a:pPr>
            <a:r>
              <a:rPr lang="en" sz="1500">
                <a:solidFill>
                  <a:schemeClr val="lt1"/>
                </a:solidFill>
              </a:rPr>
              <a:t>In the last </a:t>
            </a:r>
            <a:r>
              <a:rPr b="1" i="1" lang="en" sz="1500" u="sng">
                <a:solidFill>
                  <a:schemeClr val="lt1"/>
                </a:solidFill>
              </a:rPr>
              <a:t>5</a:t>
            </a:r>
            <a:r>
              <a:rPr lang="en" sz="1500">
                <a:solidFill>
                  <a:schemeClr val="lt1"/>
                </a:solidFill>
              </a:rPr>
              <a:t> years, have you had any in patient hospital stays or surgeries?</a:t>
            </a:r>
            <a:endParaRPr sz="1500">
              <a:solidFill>
                <a:schemeClr val="lt1"/>
              </a:solidFill>
            </a:endParaRPr>
          </a:p>
        </p:txBody>
      </p:sp>
      <p:sp>
        <p:nvSpPr>
          <p:cNvPr id="186" name="Google Shape;186;p26"/>
          <p:cNvSpPr txBox="1"/>
          <p:nvPr>
            <p:ph idx="1" type="subTitle"/>
          </p:nvPr>
        </p:nvSpPr>
        <p:spPr>
          <a:xfrm>
            <a:off x="5455800" y="4325150"/>
            <a:ext cx="1894200" cy="667200"/>
          </a:xfrm>
          <a:prstGeom prst="rect">
            <a:avLst/>
          </a:prstGeom>
          <a:solidFill>
            <a:srgbClr val="FF00C2"/>
          </a:solidFill>
        </p:spPr>
        <p:txBody>
          <a:bodyPr anchorCtr="0" anchor="ctr" bIns="91425" lIns="91425" spcFirstLastPara="1" rIns="91425" wrap="square" tIns="91425">
            <a:normAutofit lnSpcReduction="10000"/>
          </a:bodyPr>
          <a:lstStyle/>
          <a:p>
            <a:pPr indent="0" lvl="0" marL="0" rtl="0" algn="ctr">
              <a:lnSpc>
                <a:spcPct val="80000"/>
              </a:lnSpc>
              <a:spcBef>
                <a:spcPts val="0"/>
              </a:spcBef>
              <a:spcAft>
                <a:spcPts val="0"/>
              </a:spcAft>
              <a:buSzPts val="800"/>
              <a:buNone/>
            </a:pPr>
            <a:r>
              <a:rPr lang="en" sz="1500">
                <a:solidFill>
                  <a:schemeClr val="lt1"/>
                </a:solidFill>
              </a:rPr>
              <a:t>Do you have AIDS, HIV, or AIDS Related Complex?</a:t>
            </a:r>
            <a:endParaRPr sz="1500">
              <a:solidFill>
                <a:schemeClr val="lt1"/>
              </a:solidFill>
            </a:endParaRPr>
          </a:p>
        </p:txBody>
      </p:sp>
      <p:cxnSp>
        <p:nvCxnSpPr>
          <p:cNvPr id="187" name="Google Shape;187;p26"/>
          <p:cNvCxnSpPr/>
          <p:nvPr/>
        </p:nvCxnSpPr>
        <p:spPr>
          <a:xfrm>
            <a:off x="4884000" y="4560500"/>
            <a:ext cx="558000" cy="196500"/>
          </a:xfrm>
          <a:prstGeom prst="straightConnector1">
            <a:avLst/>
          </a:prstGeom>
          <a:noFill/>
          <a:ln cap="flat" cmpd="sng" w="38100">
            <a:solidFill>
              <a:srgbClr val="FF00C2"/>
            </a:solidFill>
            <a:prstDash val="solid"/>
            <a:round/>
            <a:headEnd len="med" w="med" type="none"/>
            <a:tailEnd len="med" w="med" type="none"/>
          </a:ln>
        </p:spPr>
      </p:cxnSp>
      <p:pic>
        <p:nvPicPr>
          <p:cNvPr id="188" name="Google Shape;188;p26" title="Screenshot 2025-10-11 at 10.52.32 AM.png"/>
          <p:cNvPicPr preferRelativeResize="0"/>
          <p:nvPr/>
        </p:nvPicPr>
        <p:blipFill rotWithShape="1">
          <a:blip r:embed="rId4">
            <a:alphaModFix/>
          </a:blip>
          <a:srcRect b="0" l="0" r="68973" t="0"/>
          <a:stretch/>
        </p:blipFill>
        <p:spPr>
          <a:xfrm>
            <a:off x="0" y="2475"/>
            <a:ext cx="2381799" cy="618179"/>
          </a:xfrm>
          <a:prstGeom prst="rect">
            <a:avLst/>
          </a:prstGeom>
          <a:noFill/>
          <a:ln cap="flat" cmpd="sng" w="76200">
            <a:solidFill>
              <a:srgbClr val="FF00FF"/>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7"/>
          <p:cNvSpPr txBox="1"/>
          <p:nvPr>
            <p:ph type="title"/>
          </p:nvPr>
        </p:nvSpPr>
        <p:spPr>
          <a:xfrm>
            <a:off x="54100" y="1418125"/>
            <a:ext cx="8958000" cy="3410400"/>
          </a:xfrm>
          <a:prstGeom prst="rect">
            <a:avLst/>
          </a:prstGeom>
        </p:spPr>
        <p:txBody>
          <a:bodyPr anchorCtr="0" anchor="ctr" bIns="91425" lIns="91425" spcFirstLastPara="1" rIns="91425" wrap="square" tIns="91425">
            <a:normAutofit/>
          </a:bodyPr>
          <a:lstStyle/>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Mr./Ms. __________(First Name), like a lot of my clients, I’m going to guess that you don’t want one of those policies that costs $400 a month, right? </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So most of my clients </a:t>
            </a:r>
            <a:r>
              <a:rPr lang="en" sz="1600">
                <a:latin typeface="Times New Roman"/>
                <a:ea typeface="Times New Roman"/>
                <a:cs typeface="Times New Roman"/>
                <a:sym typeface="Times New Roman"/>
              </a:rPr>
              <a:t>fall into 1 of 2 categories. They are either:</a:t>
            </a:r>
            <a:endParaRPr sz="1600">
              <a:latin typeface="Times New Roman"/>
              <a:ea typeface="Times New Roman"/>
              <a:cs typeface="Times New Roman"/>
              <a:sym typeface="Times New Roman"/>
            </a:endParaRPr>
          </a:p>
          <a:p>
            <a:pPr indent="0" lvl="0" marL="457200" rtl="0" algn="l">
              <a:spcBef>
                <a:spcPts val="0"/>
              </a:spcBef>
              <a:spcAft>
                <a:spcPts val="0"/>
              </a:spcAft>
              <a:buNone/>
            </a:pPr>
            <a:r>
              <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lang="en" sz="1600">
                <a:latin typeface="Times New Roman"/>
                <a:ea typeface="Times New Roman"/>
                <a:cs typeface="Times New Roman"/>
                <a:sym typeface="Times New Roman"/>
              </a:rPr>
              <a:t>Benefit Focused- meaning you want $15,000 or $20,000 of coverage, etc., what’s the cheapest coverage you qualify for based on your health</a:t>
            </a:r>
            <a:endParaRPr sz="1600">
              <a:latin typeface="Times New Roman"/>
              <a:ea typeface="Times New Roman"/>
              <a:cs typeface="Times New Roman"/>
              <a:sym typeface="Times New Roman"/>
            </a:endParaRPr>
          </a:p>
          <a:p>
            <a:pPr indent="0" lvl="0" marL="914400" rtl="0" algn="l">
              <a:spcBef>
                <a:spcPts val="0"/>
              </a:spcBef>
              <a:spcAft>
                <a:spcPts val="0"/>
              </a:spcAft>
              <a:buNone/>
            </a:pPr>
            <a:r>
              <a:t/>
            </a:r>
            <a:endParaRPr sz="1600">
              <a:latin typeface="Times New Roman"/>
              <a:ea typeface="Times New Roman"/>
              <a:cs typeface="Times New Roman"/>
              <a:sym typeface="Times New Roman"/>
            </a:endParaRPr>
          </a:p>
          <a:p>
            <a:pPr indent="0" lvl="0" marL="914400" rtl="0" algn="l">
              <a:spcBef>
                <a:spcPts val="0"/>
              </a:spcBef>
              <a:spcAft>
                <a:spcPts val="0"/>
              </a:spcAft>
              <a:buNone/>
            </a:pPr>
            <a:r>
              <a:rPr lang="en" sz="1600">
                <a:latin typeface="Times New Roman"/>
                <a:ea typeface="Times New Roman"/>
                <a:cs typeface="Times New Roman"/>
                <a:sym typeface="Times New Roman"/>
              </a:rPr>
              <a:t>Or</a:t>
            </a:r>
            <a:endParaRPr sz="1600">
              <a:latin typeface="Times New Roman"/>
              <a:ea typeface="Times New Roman"/>
              <a:cs typeface="Times New Roman"/>
              <a:sym typeface="Times New Roman"/>
            </a:endParaRPr>
          </a:p>
          <a:p>
            <a:pPr indent="0" lvl="0" marL="914400" rtl="0" algn="l">
              <a:spcBef>
                <a:spcPts val="0"/>
              </a:spcBef>
              <a:spcAft>
                <a:spcPts val="0"/>
              </a:spcAft>
              <a:buNone/>
            </a:pPr>
            <a:r>
              <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lang="en" sz="1600">
                <a:latin typeface="Times New Roman"/>
                <a:ea typeface="Times New Roman"/>
                <a:cs typeface="Times New Roman"/>
                <a:sym typeface="Times New Roman"/>
              </a:rPr>
              <a:t> Budget Focused- meaning I can’t spend more than $100 a month $150 a month whatever it may be, what’s the most coverage I can get for that hundred dollars again based on my health and everything</a:t>
            </a:r>
            <a:endParaRPr sz="1600">
              <a:latin typeface="Times New Roman"/>
              <a:ea typeface="Times New Roman"/>
              <a:cs typeface="Times New Roman"/>
              <a:sym typeface="Times New Roman"/>
            </a:endParaRPr>
          </a:p>
        </p:txBody>
      </p:sp>
      <p:sp>
        <p:nvSpPr>
          <p:cNvPr id="194" name="Google Shape;194;p27"/>
          <p:cNvSpPr txBox="1"/>
          <p:nvPr>
            <p:ph type="title"/>
          </p:nvPr>
        </p:nvSpPr>
        <p:spPr>
          <a:xfrm>
            <a:off x="71850" y="553875"/>
            <a:ext cx="9000300" cy="572700"/>
          </a:xfrm>
          <a:prstGeom prst="rect">
            <a:avLst/>
          </a:prstGeom>
          <a:solidFill>
            <a:srgbClr val="F1C23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Step 7: Present 3 options</a:t>
            </a:r>
            <a:endParaRPr b="1" u="sng">
              <a:latin typeface="Times New Roman"/>
              <a:ea typeface="Times New Roman"/>
              <a:cs typeface="Times New Roman"/>
              <a:sym typeface="Times New Roman"/>
            </a:endParaRPr>
          </a:p>
        </p:txBody>
      </p:sp>
      <p:sp>
        <p:nvSpPr>
          <p:cNvPr id="195" name="Google Shape;195;p27"/>
          <p:cNvSpPr txBox="1"/>
          <p:nvPr>
            <p:ph type="title"/>
          </p:nvPr>
        </p:nvSpPr>
        <p:spPr>
          <a:xfrm>
            <a:off x="0" y="0"/>
            <a:ext cx="9144000" cy="572700"/>
          </a:xfrm>
          <a:prstGeom prst="rect">
            <a:avLst/>
          </a:prstGeom>
          <a:solidFill>
            <a:srgbClr val="000000"/>
          </a:solidFill>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3520" u="sng">
                <a:solidFill>
                  <a:srgbClr val="F1C232"/>
                </a:solidFill>
                <a:latin typeface="Times New Roman"/>
                <a:ea typeface="Times New Roman"/>
                <a:cs typeface="Times New Roman"/>
                <a:sym typeface="Times New Roman"/>
              </a:rPr>
              <a:t>Final Expense Presentation</a:t>
            </a:r>
            <a:endParaRPr b="1" sz="3520" u="sng">
              <a:solidFill>
                <a:srgbClr val="F1C232"/>
              </a:solidFill>
              <a:latin typeface="Times New Roman"/>
              <a:ea typeface="Times New Roman"/>
              <a:cs typeface="Times New Roman"/>
              <a:sym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8"/>
          <p:cNvSpPr txBox="1"/>
          <p:nvPr>
            <p:ph type="title"/>
          </p:nvPr>
        </p:nvSpPr>
        <p:spPr>
          <a:xfrm>
            <a:off x="54100" y="1418125"/>
            <a:ext cx="8958000" cy="341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t/>
            </a:r>
            <a:endParaRPr sz="1640">
              <a:latin typeface="Times New Roman"/>
              <a:ea typeface="Times New Roman"/>
              <a:cs typeface="Times New Roman"/>
              <a:sym typeface="Times New Roman"/>
            </a:endParaRPr>
          </a:p>
          <a:p>
            <a:pPr indent="-332740" lvl="0" marL="457200" rtl="0" algn="l">
              <a:spcBef>
                <a:spcPts val="0"/>
              </a:spcBef>
              <a:spcAft>
                <a:spcPts val="0"/>
              </a:spcAft>
              <a:buSzPts val="1640"/>
              <a:buFont typeface="Times New Roman"/>
              <a:buAutoNum type="arabicPeriod"/>
            </a:pPr>
            <a:r>
              <a:rPr lang="en" sz="1640">
                <a:latin typeface="Times New Roman"/>
                <a:ea typeface="Times New Roman"/>
                <a:cs typeface="Times New Roman"/>
                <a:sym typeface="Times New Roman"/>
              </a:rPr>
              <a:t>So would you say your benefit focused or budget focused? Great, what’s that number? </a:t>
            </a:r>
            <a:r>
              <a:rPr b="1" lang="en" sz="1640">
                <a:highlight>
                  <a:srgbClr val="00FFFF"/>
                </a:highlight>
                <a:latin typeface="Times New Roman"/>
                <a:ea typeface="Times New Roman"/>
                <a:cs typeface="Times New Roman"/>
                <a:sym typeface="Times New Roman"/>
              </a:rPr>
              <a:t>(referring to the coverage goal or budget they’re looking for)</a:t>
            </a:r>
            <a:endParaRPr b="1" sz="1640">
              <a:highlight>
                <a:srgbClr val="00FFFF"/>
              </a:highlight>
              <a:latin typeface="Times New Roman"/>
              <a:ea typeface="Times New Roman"/>
              <a:cs typeface="Times New Roman"/>
              <a:sym typeface="Times New Roman"/>
            </a:endParaRPr>
          </a:p>
          <a:p>
            <a:pPr indent="0" lvl="0" marL="914400" rtl="0" algn="l">
              <a:spcBef>
                <a:spcPts val="0"/>
              </a:spcBef>
              <a:spcAft>
                <a:spcPts val="0"/>
              </a:spcAft>
              <a:buSzPts val="990"/>
              <a:buNone/>
            </a:pPr>
            <a:r>
              <a:t/>
            </a:r>
            <a:endParaRPr sz="1640">
              <a:latin typeface="Times New Roman"/>
              <a:ea typeface="Times New Roman"/>
              <a:cs typeface="Times New Roman"/>
              <a:sym typeface="Times New Roman"/>
            </a:endParaRPr>
          </a:p>
          <a:p>
            <a:pPr indent="-332740" lvl="0" marL="457200" rtl="0" algn="l">
              <a:spcBef>
                <a:spcPts val="0"/>
              </a:spcBef>
              <a:spcAft>
                <a:spcPts val="0"/>
              </a:spcAft>
              <a:buSzPts val="1640"/>
              <a:buFont typeface="Times New Roman"/>
              <a:buAutoNum type="arabicPeriod"/>
            </a:pPr>
            <a:r>
              <a:rPr lang="en" sz="1640">
                <a:latin typeface="Times New Roman"/>
                <a:ea typeface="Times New Roman"/>
                <a:cs typeface="Times New Roman"/>
                <a:sym typeface="Times New Roman"/>
              </a:rPr>
              <a:t>I have a few options for you to write down</a:t>
            </a:r>
            <a:endParaRPr sz="1640">
              <a:latin typeface="Times New Roman"/>
              <a:ea typeface="Times New Roman"/>
              <a:cs typeface="Times New Roman"/>
              <a:sym typeface="Times New Roman"/>
            </a:endParaRPr>
          </a:p>
          <a:p>
            <a:pPr indent="0" lvl="0" marL="457200" rtl="0" algn="l">
              <a:spcBef>
                <a:spcPts val="0"/>
              </a:spcBef>
              <a:spcAft>
                <a:spcPts val="0"/>
              </a:spcAft>
              <a:buSzPts val="990"/>
              <a:buNone/>
            </a:pPr>
            <a:r>
              <a:t/>
            </a:r>
            <a:endParaRPr sz="1640">
              <a:latin typeface="Times New Roman"/>
              <a:ea typeface="Times New Roman"/>
              <a:cs typeface="Times New Roman"/>
              <a:sym typeface="Times New Roman"/>
            </a:endParaRPr>
          </a:p>
          <a:p>
            <a:pPr indent="-332740" lvl="1" marL="914400" rtl="0" algn="l">
              <a:spcBef>
                <a:spcPts val="0"/>
              </a:spcBef>
              <a:spcAft>
                <a:spcPts val="0"/>
              </a:spcAft>
              <a:buSzPts val="1640"/>
              <a:buFont typeface="Times New Roman"/>
              <a:buAutoNum type="alphaLcPeriod"/>
            </a:pPr>
            <a:r>
              <a:rPr lang="en" sz="1640">
                <a:latin typeface="Times New Roman"/>
                <a:ea typeface="Times New Roman"/>
                <a:cs typeface="Times New Roman"/>
                <a:sym typeface="Times New Roman"/>
              </a:rPr>
              <a:t>Please write Gold, Silver, &amp; Bronze and leave some space by each one for some more info</a:t>
            </a:r>
            <a:endParaRPr sz="1640">
              <a:latin typeface="Times New Roman"/>
              <a:ea typeface="Times New Roman"/>
              <a:cs typeface="Times New Roman"/>
              <a:sym typeface="Times New Roman"/>
            </a:endParaRPr>
          </a:p>
          <a:p>
            <a:pPr indent="0" lvl="0" marL="914400" rtl="0" algn="l">
              <a:spcBef>
                <a:spcPts val="0"/>
              </a:spcBef>
              <a:spcAft>
                <a:spcPts val="0"/>
              </a:spcAft>
              <a:buSzPts val="990"/>
              <a:buNone/>
            </a:pPr>
            <a:r>
              <a:t/>
            </a:r>
            <a:endParaRPr sz="1640">
              <a:latin typeface="Times New Roman"/>
              <a:ea typeface="Times New Roman"/>
              <a:cs typeface="Times New Roman"/>
              <a:sym typeface="Times New Roman"/>
            </a:endParaRPr>
          </a:p>
          <a:p>
            <a:pPr indent="-332740" lvl="1" marL="914400" rtl="0" algn="l">
              <a:spcBef>
                <a:spcPts val="0"/>
              </a:spcBef>
              <a:spcAft>
                <a:spcPts val="0"/>
              </a:spcAft>
              <a:buSzPts val="1640"/>
              <a:buFont typeface="Times New Roman"/>
              <a:buAutoNum type="alphaLcPeriod"/>
            </a:pPr>
            <a:r>
              <a:rPr lang="en" sz="1640">
                <a:latin typeface="Times New Roman"/>
                <a:ea typeface="Times New Roman"/>
                <a:cs typeface="Times New Roman"/>
                <a:sym typeface="Times New Roman"/>
              </a:rPr>
              <a:t>Beside gold write $$$ of coverage, beside silver write $$ of coverage, beside bronze write $ coverage</a:t>
            </a:r>
            <a:endParaRPr sz="1640">
              <a:latin typeface="Times New Roman"/>
              <a:ea typeface="Times New Roman"/>
              <a:cs typeface="Times New Roman"/>
              <a:sym typeface="Times New Roman"/>
            </a:endParaRPr>
          </a:p>
          <a:p>
            <a:pPr indent="0" lvl="0" marL="914400" rtl="0" algn="l">
              <a:spcBef>
                <a:spcPts val="0"/>
              </a:spcBef>
              <a:spcAft>
                <a:spcPts val="0"/>
              </a:spcAft>
              <a:buSzPts val="990"/>
              <a:buNone/>
            </a:pPr>
            <a:r>
              <a:t/>
            </a:r>
            <a:endParaRPr sz="1640">
              <a:latin typeface="Times New Roman"/>
              <a:ea typeface="Times New Roman"/>
              <a:cs typeface="Times New Roman"/>
              <a:sym typeface="Times New Roman"/>
            </a:endParaRPr>
          </a:p>
          <a:p>
            <a:pPr indent="-332740" lvl="1" marL="914400" rtl="0" algn="l">
              <a:spcBef>
                <a:spcPts val="0"/>
              </a:spcBef>
              <a:spcAft>
                <a:spcPts val="0"/>
              </a:spcAft>
              <a:buSzPts val="1640"/>
              <a:buFont typeface="Times New Roman"/>
              <a:buAutoNum type="alphaLcPeriod"/>
            </a:pPr>
            <a:r>
              <a:rPr lang="en" sz="1640">
                <a:latin typeface="Times New Roman"/>
                <a:ea typeface="Times New Roman"/>
                <a:cs typeface="Times New Roman"/>
                <a:sym typeface="Times New Roman"/>
              </a:rPr>
              <a:t>Beside the Gold $$$ of coverage write $$$ per month, beside the silver $$ of coverage write $$ per month, and basic the Bronze $ of coverage write $ per month</a:t>
            </a:r>
            <a:endParaRPr sz="1640">
              <a:latin typeface="Times New Roman"/>
              <a:ea typeface="Times New Roman"/>
              <a:cs typeface="Times New Roman"/>
              <a:sym typeface="Times New Roman"/>
            </a:endParaRPr>
          </a:p>
          <a:p>
            <a:pPr indent="0" lvl="0" marL="914400" rtl="0" algn="l">
              <a:spcBef>
                <a:spcPts val="0"/>
              </a:spcBef>
              <a:spcAft>
                <a:spcPts val="0"/>
              </a:spcAft>
              <a:buSzPts val="990"/>
              <a:buNone/>
            </a:pPr>
            <a:r>
              <a:t/>
            </a:r>
            <a:endParaRPr sz="1640">
              <a:latin typeface="Times New Roman"/>
              <a:ea typeface="Times New Roman"/>
              <a:cs typeface="Times New Roman"/>
              <a:sym typeface="Times New Roman"/>
            </a:endParaRPr>
          </a:p>
          <a:p>
            <a:pPr indent="-332740" lvl="0" marL="457200" rtl="0" algn="l">
              <a:spcBef>
                <a:spcPts val="0"/>
              </a:spcBef>
              <a:spcAft>
                <a:spcPts val="0"/>
              </a:spcAft>
              <a:buSzPts val="1640"/>
              <a:buFont typeface="Times New Roman"/>
              <a:buAutoNum type="arabicPeriod"/>
            </a:pPr>
            <a:r>
              <a:rPr lang="en" sz="1640">
                <a:latin typeface="Times New Roman"/>
                <a:ea typeface="Times New Roman"/>
                <a:cs typeface="Times New Roman"/>
                <a:sym typeface="Times New Roman"/>
              </a:rPr>
              <a:t>If we can get you approved today, then which one best fits your goals, Gold, Silver, or Bronze?</a:t>
            </a:r>
            <a:endParaRPr sz="1640">
              <a:latin typeface="Times New Roman"/>
              <a:ea typeface="Times New Roman"/>
              <a:cs typeface="Times New Roman"/>
              <a:sym typeface="Times New Roman"/>
            </a:endParaRPr>
          </a:p>
        </p:txBody>
      </p:sp>
      <p:sp>
        <p:nvSpPr>
          <p:cNvPr id="201" name="Google Shape;201;p28"/>
          <p:cNvSpPr txBox="1"/>
          <p:nvPr>
            <p:ph type="title"/>
          </p:nvPr>
        </p:nvSpPr>
        <p:spPr>
          <a:xfrm>
            <a:off x="71850" y="553875"/>
            <a:ext cx="9000300" cy="572700"/>
          </a:xfrm>
          <a:prstGeom prst="rect">
            <a:avLst/>
          </a:prstGeom>
          <a:solidFill>
            <a:srgbClr val="F1C23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Step 7: Present 3 options</a:t>
            </a:r>
            <a:endParaRPr b="1" u="sng">
              <a:latin typeface="Times New Roman"/>
              <a:ea typeface="Times New Roman"/>
              <a:cs typeface="Times New Roman"/>
              <a:sym typeface="Times New Roman"/>
            </a:endParaRPr>
          </a:p>
        </p:txBody>
      </p:sp>
      <p:sp>
        <p:nvSpPr>
          <p:cNvPr id="202" name="Google Shape;202;p28"/>
          <p:cNvSpPr txBox="1"/>
          <p:nvPr>
            <p:ph type="title"/>
          </p:nvPr>
        </p:nvSpPr>
        <p:spPr>
          <a:xfrm>
            <a:off x="0" y="0"/>
            <a:ext cx="9144000" cy="572700"/>
          </a:xfrm>
          <a:prstGeom prst="rect">
            <a:avLst/>
          </a:prstGeom>
          <a:solidFill>
            <a:srgbClr val="000000"/>
          </a:solidFill>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3520" u="sng">
                <a:solidFill>
                  <a:srgbClr val="F1C232"/>
                </a:solidFill>
                <a:latin typeface="Times New Roman"/>
                <a:ea typeface="Times New Roman"/>
                <a:cs typeface="Times New Roman"/>
                <a:sym typeface="Times New Roman"/>
              </a:rPr>
              <a:t>Final Expense Presentation</a:t>
            </a:r>
            <a:endParaRPr b="1" sz="3520" u="sng">
              <a:solidFill>
                <a:srgbClr val="F1C232"/>
              </a:solidFill>
              <a:latin typeface="Times New Roman"/>
              <a:ea typeface="Times New Roman"/>
              <a:cs typeface="Times New Roman"/>
              <a:sym typeface="Times New Roma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29"/>
          <p:cNvSpPr txBox="1"/>
          <p:nvPr>
            <p:ph type="title"/>
          </p:nvPr>
        </p:nvSpPr>
        <p:spPr>
          <a:xfrm>
            <a:off x="54100" y="1418125"/>
            <a:ext cx="8958000" cy="3410400"/>
          </a:xfrm>
          <a:prstGeom prst="rect">
            <a:avLst/>
          </a:prstGeom>
        </p:spPr>
        <p:txBody>
          <a:bodyPr anchorCtr="0" anchor="ctr" bIns="91425" lIns="91425" spcFirstLastPara="1" rIns="91425" wrap="square" tIns="91425">
            <a:normAutofit fontScale="90000"/>
          </a:bodyPr>
          <a:lstStyle/>
          <a:p>
            <a:pPr indent="0" lvl="0" marL="457200" rtl="0" algn="l">
              <a:spcBef>
                <a:spcPts val="0"/>
              </a:spcBef>
              <a:spcAft>
                <a:spcPts val="0"/>
              </a:spcAft>
              <a:buNone/>
            </a:pPr>
            <a:r>
              <a:rPr b="1" lang="en" sz="1888" u="sng">
                <a:solidFill>
                  <a:srgbClr val="0000FF"/>
                </a:solidFill>
                <a:latin typeface="Times New Roman"/>
                <a:ea typeface="Times New Roman"/>
                <a:cs typeface="Times New Roman"/>
                <a:sym typeface="Times New Roman"/>
              </a:rPr>
              <a:t>If they are fully confident in their decision</a:t>
            </a:r>
            <a:endParaRPr b="1" sz="1888" u="sng">
              <a:solidFill>
                <a:srgbClr val="0000FF"/>
              </a:solidFill>
              <a:latin typeface="Times New Roman"/>
              <a:ea typeface="Times New Roman"/>
              <a:cs typeface="Times New Roman"/>
              <a:sym typeface="Times New Roman"/>
            </a:endParaRPr>
          </a:p>
          <a:p>
            <a:pPr indent="0" lvl="0" marL="457200" rtl="0" algn="l">
              <a:spcBef>
                <a:spcPts val="0"/>
              </a:spcBef>
              <a:spcAft>
                <a:spcPts val="0"/>
              </a:spcAft>
              <a:buNone/>
            </a:pPr>
            <a:r>
              <a:t/>
            </a:r>
            <a:endParaRPr b="1" sz="1600" u="sng">
              <a:latin typeface="Times New Roman"/>
              <a:ea typeface="Times New Roman"/>
              <a:cs typeface="Times New Roman"/>
              <a:sym typeface="Times New Roman"/>
            </a:endParaRPr>
          </a:p>
          <a:p>
            <a:pPr indent="-320040" lvl="0" marL="457200" rtl="0" algn="l">
              <a:spcBef>
                <a:spcPts val="0"/>
              </a:spcBef>
              <a:spcAft>
                <a:spcPts val="0"/>
              </a:spcAft>
              <a:buSzPct val="100000"/>
              <a:buFont typeface="Times New Roman"/>
              <a:buAutoNum type="arabicPeriod"/>
            </a:pPr>
            <a:r>
              <a:rPr lang="en" sz="1600">
                <a:latin typeface="Times New Roman"/>
                <a:ea typeface="Times New Roman"/>
                <a:cs typeface="Times New Roman"/>
                <a:sym typeface="Times New Roman"/>
              </a:rPr>
              <a:t>Mr./Ms. __________(First Name) the _____________(gold/silver/bronze) sounds like a great choice to meet your goals. I’m opening the application now, and it should only take a few minutes to complete. It usually takes a few days or more to get a decision, but in some rare cases we could know at the end of the application</a:t>
            </a:r>
            <a:endParaRPr sz="1600">
              <a:latin typeface="Times New Roman"/>
              <a:ea typeface="Times New Roman"/>
              <a:cs typeface="Times New Roman"/>
              <a:sym typeface="Times New Roman"/>
            </a:endParaRPr>
          </a:p>
          <a:p>
            <a:pPr indent="0" lvl="0" marL="457200" rtl="0" algn="l">
              <a:spcBef>
                <a:spcPts val="0"/>
              </a:spcBef>
              <a:spcAft>
                <a:spcPts val="0"/>
              </a:spcAft>
              <a:buNone/>
            </a:pPr>
            <a:r>
              <a:t/>
            </a:r>
            <a:endParaRPr sz="1600">
              <a:latin typeface="Times New Roman"/>
              <a:ea typeface="Times New Roman"/>
              <a:cs typeface="Times New Roman"/>
              <a:sym typeface="Times New Roman"/>
            </a:endParaRPr>
          </a:p>
          <a:p>
            <a:pPr indent="457200" lvl="0" marL="0" rtl="0" algn="l">
              <a:spcBef>
                <a:spcPts val="0"/>
              </a:spcBef>
              <a:spcAft>
                <a:spcPts val="0"/>
              </a:spcAft>
              <a:buNone/>
            </a:pPr>
            <a:r>
              <a:rPr b="1" lang="en" sz="2033" u="sng">
                <a:solidFill>
                  <a:srgbClr val="FF004C"/>
                </a:solidFill>
                <a:latin typeface="Times New Roman"/>
                <a:ea typeface="Times New Roman"/>
                <a:cs typeface="Times New Roman"/>
                <a:sym typeface="Times New Roman"/>
              </a:rPr>
              <a:t>If they are unsure address concerns</a:t>
            </a:r>
            <a:endParaRPr b="1" sz="2033" u="sng">
              <a:solidFill>
                <a:srgbClr val="FF004C"/>
              </a:solidFill>
              <a:latin typeface="Times New Roman"/>
              <a:ea typeface="Times New Roman"/>
              <a:cs typeface="Times New Roman"/>
              <a:sym typeface="Times New Roman"/>
            </a:endParaRPr>
          </a:p>
          <a:p>
            <a:pPr indent="0" lvl="0" marL="0" rtl="0" algn="l">
              <a:spcBef>
                <a:spcPts val="0"/>
              </a:spcBef>
              <a:spcAft>
                <a:spcPts val="0"/>
              </a:spcAft>
              <a:buNone/>
            </a:pPr>
            <a:r>
              <a:t/>
            </a:r>
            <a:endParaRPr b="1" sz="1600" u="sng">
              <a:latin typeface="Times New Roman"/>
              <a:ea typeface="Times New Roman"/>
              <a:cs typeface="Times New Roman"/>
              <a:sym typeface="Times New Roman"/>
            </a:endParaRPr>
          </a:p>
          <a:p>
            <a:pPr indent="-320040" lvl="0" marL="457200" rtl="0" algn="l">
              <a:spcBef>
                <a:spcPts val="0"/>
              </a:spcBef>
              <a:spcAft>
                <a:spcPts val="0"/>
              </a:spcAft>
              <a:buSzPct val="100000"/>
              <a:buFont typeface="Times New Roman"/>
              <a:buAutoNum type="arabicPeriod"/>
            </a:pPr>
            <a:r>
              <a:rPr lang="en" sz="1600">
                <a:latin typeface="Times New Roman"/>
                <a:ea typeface="Times New Roman"/>
                <a:cs typeface="Times New Roman"/>
                <a:sym typeface="Times New Roman"/>
              </a:rPr>
              <a:t>If it’s the cost the suggest they drop down to silver or bronze etc</a:t>
            </a:r>
            <a:endParaRPr sz="1600">
              <a:latin typeface="Times New Roman"/>
              <a:ea typeface="Times New Roman"/>
              <a:cs typeface="Times New Roman"/>
              <a:sym typeface="Times New Roman"/>
            </a:endParaRPr>
          </a:p>
          <a:p>
            <a:pPr indent="-320040" lvl="0" marL="457200" rtl="0" algn="l">
              <a:spcBef>
                <a:spcPts val="0"/>
              </a:spcBef>
              <a:spcAft>
                <a:spcPts val="0"/>
              </a:spcAft>
              <a:buSzPct val="100000"/>
              <a:buFont typeface="Times New Roman"/>
              <a:buAutoNum type="arabicPeriod"/>
            </a:pPr>
            <a:r>
              <a:rPr lang="en" sz="1600">
                <a:latin typeface="Times New Roman"/>
                <a:ea typeface="Times New Roman"/>
                <a:cs typeface="Times New Roman"/>
                <a:sym typeface="Times New Roman"/>
              </a:rPr>
              <a:t>They don’t want to give their info for the app (social, banking etc) then reaffirm the reasons why they need it, and if they want coverage then the company will need this info just like their car insurance company needed it. </a:t>
            </a:r>
            <a:endParaRPr sz="1600">
              <a:latin typeface="Times New Roman"/>
              <a:ea typeface="Times New Roman"/>
              <a:cs typeface="Times New Roman"/>
              <a:sym typeface="Times New Roman"/>
            </a:endParaRPr>
          </a:p>
        </p:txBody>
      </p:sp>
      <p:sp>
        <p:nvSpPr>
          <p:cNvPr id="208" name="Google Shape;208;p29"/>
          <p:cNvSpPr txBox="1"/>
          <p:nvPr>
            <p:ph type="title"/>
          </p:nvPr>
        </p:nvSpPr>
        <p:spPr>
          <a:xfrm>
            <a:off x="71850" y="553875"/>
            <a:ext cx="9000300" cy="572700"/>
          </a:xfrm>
          <a:prstGeom prst="rect">
            <a:avLst/>
          </a:prstGeom>
          <a:solidFill>
            <a:srgbClr val="F1C23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Step 8: Reaffirm their Decision/Address Their Concerns</a:t>
            </a:r>
            <a:endParaRPr b="1" u="sng">
              <a:latin typeface="Times New Roman"/>
              <a:ea typeface="Times New Roman"/>
              <a:cs typeface="Times New Roman"/>
              <a:sym typeface="Times New Roman"/>
            </a:endParaRPr>
          </a:p>
        </p:txBody>
      </p:sp>
      <p:sp>
        <p:nvSpPr>
          <p:cNvPr id="209" name="Google Shape;209;p29"/>
          <p:cNvSpPr txBox="1"/>
          <p:nvPr>
            <p:ph type="title"/>
          </p:nvPr>
        </p:nvSpPr>
        <p:spPr>
          <a:xfrm>
            <a:off x="0" y="0"/>
            <a:ext cx="9144000" cy="572700"/>
          </a:xfrm>
          <a:prstGeom prst="rect">
            <a:avLst/>
          </a:prstGeom>
          <a:solidFill>
            <a:srgbClr val="000000"/>
          </a:solidFill>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3520" u="sng">
                <a:solidFill>
                  <a:srgbClr val="F1C232"/>
                </a:solidFill>
                <a:latin typeface="Times New Roman"/>
                <a:ea typeface="Times New Roman"/>
                <a:cs typeface="Times New Roman"/>
                <a:sym typeface="Times New Roman"/>
              </a:rPr>
              <a:t>Final Expense Presentation</a:t>
            </a:r>
            <a:endParaRPr b="1" sz="3520" u="sng">
              <a:solidFill>
                <a:srgbClr val="F1C232"/>
              </a:solidFill>
              <a:latin typeface="Times New Roman"/>
              <a:ea typeface="Times New Roman"/>
              <a:cs typeface="Times New Roman"/>
              <a:sym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0"/>
          <p:cNvSpPr txBox="1"/>
          <p:nvPr>
            <p:ph type="title"/>
          </p:nvPr>
        </p:nvSpPr>
        <p:spPr>
          <a:xfrm>
            <a:off x="54100" y="1418125"/>
            <a:ext cx="8958000" cy="3410400"/>
          </a:xfrm>
          <a:prstGeom prst="rect">
            <a:avLst/>
          </a:prstGeom>
        </p:spPr>
        <p:txBody>
          <a:bodyPr anchorCtr="0" anchor="ctr" bIns="91425" lIns="91425" spcFirstLastPara="1" rIns="91425" wrap="square" tIns="91425">
            <a:normAutofit/>
          </a:bodyPr>
          <a:lstStyle/>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Mr./Ms. __________(First Name) I’m already most of the way through the application. It should only be a few more minutes. Please make sure you have your driver’s license, social, routing &amp; account number handy.</a:t>
            </a:r>
            <a:br>
              <a:rPr lang="en" sz="1600">
                <a:latin typeface="Times New Roman"/>
                <a:ea typeface="Times New Roman"/>
                <a:cs typeface="Times New Roman"/>
                <a:sym typeface="Times New Roman"/>
              </a:rPr>
            </a:br>
            <a:endParaRPr sz="1600">
              <a:latin typeface="Times New Roman"/>
              <a:ea typeface="Times New Roman"/>
              <a:cs typeface="Times New Roman"/>
              <a:sym typeface="Times New Roman"/>
            </a:endParaRPr>
          </a:p>
          <a:p>
            <a:pPr indent="-330200" lvl="0" marL="457200" rtl="0" algn="l">
              <a:spcBef>
                <a:spcPts val="0"/>
              </a:spcBef>
              <a:spcAft>
                <a:spcPts val="0"/>
              </a:spcAft>
              <a:buSzPts val="1600"/>
              <a:buFont typeface="Times New Roman"/>
              <a:buAutoNum type="arabicPeriod"/>
            </a:pPr>
            <a:r>
              <a:rPr lang="en" sz="1600">
                <a:latin typeface="Times New Roman"/>
                <a:ea typeface="Times New Roman"/>
                <a:cs typeface="Times New Roman"/>
                <a:sym typeface="Times New Roman"/>
              </a:rPr>
              <a:t>App completed. Download it to save to their profile in Max, then do one of the following:</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b="1" lang="en" sz="1600" u="sng">
                <a:solidFill>
                  <a:schemeClr val="lt1"/>
                </a:solidFill>
                <a:highlight>
                  <a:srgbClr val="0000FF"/>
                </a:highlight>
                <a:latin typeface="Times New Roman"/>
                <a:ea typeface="Times New Roman"/>
                <a:cs typeface="Times New Roman"/>
                <a:sym typeface="Times New Roman"/>
              </a:rPr>
              <a:t>Approved-</a:t>
            </a:r>
            <a:r>
              <a:rPr lang="en" sz="1600">
                <a:latin typeface="Times New Roman"/>
                <a:ea typeface="Times New Roman"/>
                <a:cs typeface="Times New Roman"/>
                <a:sym typeface="Times New Roman"/>
              </a:rPr>
              <a:t> let them know they were approved and be on the lookout for that policy within the next 10 business days</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b="1" lang="en" sz="1600" u="sng">
                <a:highlight>
                  <a:srgbClr val="FFFF00"/>
                </a:highlight>
                <a:latin typeface="Times New Roman"/>
                <a:ea typeface="Times New Roman"/>
                <a:cs typeface="Times New Roman"/>
                <a:sym typeface="Times New Roman"/>
              </a:rPr>
              <a:t>Sent to underwriting-</a:t>
            </a:r>
            <a:r>
              <a:rPr lang="en" sz="1600">
                <a:latin typeface="Times New Roman"/>
                <a:ea typeface="Times New Roman"/>
                <a:cs typeface="Times New Roman"/>
                <a:sym typeface="Times New Roman"/>
              </a:rPr>
              <a:t> remind them it takes a few days or so to get a response, and you will stay in touch with them via text, emails, or calls to keep them updated. Reach out to let them know the results and get extra info if requested by carrier</a:t>
            </a:r>
            <a:endParaRPr sz="1600">
              <a:latin typeface="Times New Roman"/>
              <a:ea typeface="Times New Roman"/>
              <a:cs typeface="Times New Roman"/>
              <a:sym typeface="Times New Roman"/>
            </a:endParaRPr>
          </a:p>
          <a:p>
            <a:pPr indent="-330200" lvl="1" marL="914400" rtl="0" algn="l">
              <a:spcBef>
                <a:spcPts val="0"/>
              </a:spcBef>
              <a:spcAft>
                <a:spcPts val="0"/>
              </a:spcAft>
              <a:buSzPts val="1600"/>
              <a:buFont typeface="Times New Roman"/>
              <a:buAutoNum type="alphaLcPeriod"/>
            </a:pPr>
            <a:r>
              <a:rPr b="1" lang="en" sz="1600" u="sng">
                <a:solidFill>
                  <a:schemeClr val="lt1"/>
                </a:solidFill>
                <a:highlight>
                  <a:srgbClr val="FF004C"/>
                </a:highlight>
                <a:latin typeface="Times New Roman"/>
                <a:ea typeface="Times New Roman"/>
                <a:cs typeface="Times New Roman"/>
                <a:sym typeface="Times New Roman"/>
              </a:rPr>
              <a:t>Declined-</a:t>
            </a:r>
            <a:r>
              <a:rPr lang="en" sz="1600">
                <a:latin typeface="Times New Roman"/>
                <a:ea typeface="Times New Roman"/>
                <a:cs typeface="Times New Roman"/>
                <a:sym typeface="Times New Roman"/>
              </a:rPr>
              <a:t> remind them it takes a few days or so to get a response, and you will stay in touch with them via text, emails, or calls to keep them updated. Do research to see who you can get the approved with. Reach back out when you’re ready.</a:t>
            </a:r>
            <a:endParaRPr sz="1600">
              <a:latin typeface="Times New Roman"/>
              <a:ea typeface="Times New Roman"/>
              <a:cs typeface="Times New Roman"/>
              <a:sym typeface="Times New Roman"/>
            </a:endParaRPr>
          </a:p>
        </p:txBody>
      </p:sp>
      <p:sp>
        <p:nvSpPr>
          <p:cNvPr id="215" name="Google Shape;215;p30"/>
          <p:cNvSpPr txBox="1"/>
          <p:nvPr>
            <p:ph type="title"/>
          </p:nvPr>
        </p:nvSpPr>
        <p:spPr>
          <a:xfrm>
            <a:off x="71850" y="553875"/>
            <a:ext cx="9000300" cy="572700"/>
          </a:xfrm>
          <a:prstGeom prst="rect">
            <a:avLst/>
          </a:prstGeom>
          <a:solidFill>
            <a:srgbClr val="F1C23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Step 9: Apply through Integrity LifeCenter</a:t>
            </a:r>
            <a:endParaRPr b="1" u="sng">
              <a:latin typeface="Times New Roman"/>
              <a:ea typeface="Times New Roman"/>
              <a:cs typeface="Times New Roman"/>
              <a:sym typeface="Times New Roman"/>
            </a:endParaRPr>
          </a:p>
        </p:txBody>
      </p:sp>
      <p:sp>
        <p:nvSpPr>
          <p:cNvPr id="216" name="Google Shape;216;p30"/>
          <p:cNvSpPr txBox="1"/>
          <p:nvPr>
            <p:ph type="title"/>
          </p:nvPr>
        </p:nvSpPr>
        <p:spPr>
          <a:xfrm>
            <a:off x="0" y="0"/>
            <a:ext cx="9144000" cy="572700"/>
          </a:xfrm>
          <a:prstGeom prst="rect">
            <a:avLst/>
          </a:prstGeom>
          <a:solidFill>
            <a:srgbClr val="000000"/>
          </a:solidFill>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3520" u="sng">
                <a:solidFill>
                  <a:srgbClr val="F1C232"/>
                </a:solidFill>
                <a:latin typeface="Times New Roman"/>
                <a:ea typeface="Times New Roman"/>
                <a:cs typeface="Times New Roman"/>
                <a:sym typeface="Times New Roman"/>
              </a:rPr>
              <a:t>Final Expense Presentation</a:t>
            </a:r>
            <a:endParaRPr b="1" sz="3520" u="sng">
              <a:solidFill>
                <a:srgbClr val="F1C232"/>
              </a:solidFill>
              <a:latin typeface="Times New Roman"/>
              <a:ea typeface="Times New Roman"/>
              <a:cs typeface="Times New Roman"/>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31"/>
          <p:cNvSpPr txBox="1"/>
          <p:nvPr>
            <p:ph type="title"/>
          </p:nvPr>
        </p:nvSpPr>
        <p:spPr>
          <a:xfrm>
            <a:off x="54100" y="1418125"/>
            <a:ext cx="8958000" cy="3410400"/>
          </a:xfrm>
          <a:prstGeom prst="rect">
            <a:avLst/>
          </a:prstGeom>
        </p:spPr>
        <p:txBody>
          <a:bodyPr anchorCtr="0" anchor="ctr" bIns="91425" lIns="91425" spcFirstLastPara="1" rIns="91425" wrap="square" tIns="91425">
            <a:normAutofit/>
          </a:bodyPr>
          <a:lstStyle/>
          <a:p>
            <a:pPr indent="-387350" lvl="0" marL="457200" rtl="0" algn="l">
              <a:spcBef>
                <a:spcPts val="0"/>
              </a:spcBef>
              <a:spcAft>
                <a:spcPts val="0"/>
              </a:spcAft>
              <a:buSzPts val="2500"/>
              <a:buFont typeface="Times New Roman"/>
              <a:buAutoNum type="arabicPeriod"/>
            </a:pPr>
            <a:r>
              <a:rPr lang="en" sz="2500">
                <a:latin typeface="Times New Roman"/>
                <a:ea typeface="Times New Roman"/>
                <a:cs typeface="Times New Roman"/>
                <a:sym typeface="Times New Roman"/>
              </a:rPr>
              <a:t>Create and save their profile in Max</a:t>
            </a:r>
            <a:endParaRPr sz="2500">
              <a:latin typeface="Times New Roman"/>
              <a:ea typeface="Times New Roman"/>
              <a:cs typeface="Times New Roman"/>
              <a:sym typeface="Times New Roman"/>
            </a:endParaRPr>
          </a:p>
          <a:p>
            <a:pPr indent="0" lvl="0" marL="457200" rtl="0" algn="l">
              <a:spcBef>
                <a:spcPts val="0"/>
              </a:spcBef>
              <a:spcAft>
                <a:spcPts val="0"/>
              </a:spcAft>
              <a:buNone/>
            </a:pPr>
            <a:r>
              <a:t/>
            </a:r>
            <a:endParaRPr sz="2500">
              <a:latin typeface="Times New Roman"/>
              <a:ea typeface="Times New Roman"/>
              <a:cs typeface="Times New Roman"/>
              <a:sym typeface="Times New Roman"/>
            </a:endParaRPr>
          </a:p>
          <a:p>
            <a:pPr indent="-387350" lvl="0" marL="457200" rtl="0" algn="l">
              <a:spcBef>
                <a:spcPts val="0"/>
              </a:spcBef>
              <a:spcAft>
                <a:spcPts val="0"/>
              </a:spcAft>
              <a:buSzPts val="2500"/>
              <a:buFont typeface="Times New Roman"/>
              <a:buAutoNum type="arabicPeriod"/>
            </a:pPr>
            <a:r>
              <a:rPr lang="en" sz="2500">
                <a:latin typeface="Times New Roman"/>
                <a:ea typeface="Times New Roman"/>
                <a:cs typeface="Times New Roman"/>
                <a:sym typeface="Times New Roman"/>
              </a:rPr>
              <a:t>Submit their business in max, copy the confirmation code, and save in their max profile</a:t>
            </a:r>
            <a:endParaRPr sz="2500">
              <a:latin typeface="Times New Roman"/>
              <a:ea typeface="Times New Roman"/>
              <a:cs typeface="Times New Roman"/>
              <a:sym typeface="Times New Roman"/>
            </a:endParaRPr>
          </a:p>
          <a:p>
            <a:pPr indent="0" lvl="0" marL="0" rtl="0" algn="l">
              <a:spcBef>
                <a:spcPts val="0"/>
              </a:spcBef>
              <a:spcAft>
                <a:spcPts val="0"/>
              </a:spcAft>
              <a:buNone/>
            </a:pPr>
            <a:r>
              <a:t/>
            </a:r>
            <a:endParaRPr sz="2500">
              <a:latin typeface="Times New Roman"/>
              <a:ea typeface="Times New Roman"/>
              <a:cs typeface="Times New Roman"/>
              <a:sym typeface="Times New Roman"/>
            </a:endParaRPr>
          </a:p>
          <a:p>
            <a:pPr indent="0" lvl="0" marL="0" rtl="0" algn="l">
              <a:spcBef>
                <a:spcPts val="0"/>
              </a:spcBef>
              <a:spcAft>
                <a:spcPts val="0"/>
              </a:spcAft>
              <a:buNone/>
            </a:pPr>
            <a:r>
              <a:t/>
            </a:r>
            <a:endParaRPr sz="2500">
              <a:latin typeface="Times New Roman"/>
              <a:ea typeface="Times New Roman"/>
              <a:cs typeface="Times New Roman"/>
              <a:sym typeface="Times New Roman"/>
            </a:endParaRPr>
          </a:p>
          <a:p>
            <a:pPr indent="0" lvl="0" marL="0" rtl="0" algn="l">
              <a:spcBef>
                <a:spcPts val="0"/>
              </a:spcBef>
              <a:spcAft>
                <a:spcPts val="0"/>
              </a:spcAft>
              <a:buNone/>
            </a:pPr>
            <a:r>
              <a:rPr lang="en" sz="2500">
                <a:latin typeface="Times New Roman"/>
                <a:ea typeface="Times New Roman"/>
                <a:cs typeface="Times New Roman"/>
                <a:sym typeface="Times New Roman"/>
              </a:rPr>
              <a:t>****optional- send a thank you card, client gift, etc</a:t>
            </a:r>
            <a:endParaRPr sz="2500">
              <a:latin typeface="Times New Roman"/>
              <a:ea typeface="Times New Roman"/>
              <a:cs typeface="Times New Roman"/>
              <a:sym typeface="Times New Roman"/>
            </a:endParaRPr>
          </a:p>
        </p:txBody>
      </p:sp>
      <p:sp>
        <p:nvSpPr>
          <p:cNvPr id="222" name="Google Shape;222;p31"/>
          <p:cNvSpPr txBox="1"/>
          <p:nvPr>
            <p:ph type="title"/>
          </p:nvPr>
        </p:nvSpPr>
        <p:spPr>
          <a:xfrm>
            <a:off x="71850" y="553875"/>
            <a:ext cx="9000300" cy="572700"/>
          </a:xfrm>
          <a:prstGeom prst="rect">
            <a:avLst/>
          </a:prstGeom>
          <a:solidFill>
            <a:srgbClr val="F1C23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Step 10: Submit Business</a:t>
            </a:r>
            <a:endParaRPr b="1" u="sng">
              <a:latin typeface="Times New Roman"/>
              <a:ea typeface="Times New Roman"/>
              <a:cs typeface="Times New Roman"/>
              <a:sym typeface="Times New Roman"/>
            </a:endParaRPr>
          </a:p>
        </p:txBody>
      </p:sp>
      <p:sp>
        <p:nvSpPr>
          <p:cNvPr id="223" name="Google Shape;223;p31"/>
          <p:cNvSpPr txBox="1"/>
          <p:nvPr>
            <p:ph type="title"/>
          </p:nvPr>
        </p:nvSpPr>
        <p:spPr>
          <a:xfrm>
            <a:off x="0" y="0"/>
            <a:ext cx="9144000" cy="572700"/>
          </a:xfrm>
          <a:prstGeom prst="rect">
            <a:avLst/>
          </a:prstGeom>
          <a:solidFill>
            <a:srgbClr val="000000"/>
          </a:solidFill>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3520" u="sng">
                <a:solidFill>
                  <a:srgbClr val="F1C232"/>
                </a:solidFill>
                <a:latin typeface="Times New Roman"/>
                <a:ea typeface="Times New Roman"/>
                <a:cs typeface="Times New Roman"/>
                <a:sym typeface="Times New Roman"/>
              </a:rPr>
              <a:t>Final Expense Presentation</a:t>
            </a:r>
            <a:endParaRPr b="1" sz="3520" u="sng">
              <a:solidFill>
                <a:srgbClr val="F1C232"/>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title"/>
          </p:nvPr>
        </p:nvSpPr>
        <p:spPr>
          <a:xfrm>
            <a:off x="54100" y="1418125"/>
            <a:ext cx="8958000" cy="341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2900">
              <a:latin typeface="Times New Roman"/>
              <a:ea typeface="Times New Roman"/>
              <a:cs typeface="Times New Roman"/>
              <a:sym typeface="Times New Roman"/>
            </a:endParaRPr>
          </a:p>
          <a:p>
            <a:pPr indent="0" lvl="0" marL="0" rtl="0" algn="l">
              <a:spcBef>
                <a:spcPts val="0"/>
              </a:spcBef>
              <a:spcAft>
                <a:spcPts val="0"/>
              </a:spcAft>
              <a:buNone/>
            </a:pPr>
            <a:r>
              <a:t/>
            </a:r>
            <a:endParaRPr sz="2900">
              <a:latin typeface="Times New Roman"/>
              <a:ea typeface="Times New Roman"/>
              <a:cs typeface="Times New Roman"/>
              <a:sym typeface="Times New Roman"/>
            </a:endParaRPr>
          </a:p>
          <a:p>
            <a:pPr indent="0" lvl="0" marL="0" rtl="0" algn="l">
              <a:spcBef>
                <a:spcPts val="0"/>
              </a:spcBef>
              <a:spcAft>
                <a:spcPts val="0"/>
              </a:spcAft>
              <a:buNone/>
            </a:pPr>
            <a:r>
              <a:rPr lang="en" sz="2400">
                <a:latin typeface="Times New Roman"/>
                <a:ea typeface="Times New Roman"/>
                <a:cs typeface="Times New Roman"/>
                <a:sym typeface="Times New Roman"/>
              </a:rPr>
              <a:t>Hello Mr./Ms. _________(</a:t>
            </a:r>
            <a:r>
              <a:rPr b="1" i="1" lang="en" sz="2400" u="sng">
                <a:latin typeface="Times New Roman"/>
                <a:ea typeface="Times New Roman"/>
                <a:cs typeface="Times New Roman"/>
                <a:sym typeface="Times New Roman"/>
              </a:rPr>
              <a:t>first</a:t>
            </a:r>
            <a:r>
              <a:rPr lang="en" sz="2400">
                <a:latin typeface="Times New Roman"/>
                <a:ea typeface="Times New Roman"/>
                <a:cs typeface="Times New Roman"/>
                <a:sym typeface="Times New Roman"/>
              </a:rPr>
              <a:t> name). </a:t>
            </a:r>
            <a:endParaRPr sz="2400">
              <a:latin typeface="Times New Roman"/>
              <a:ea typeface="Times New Roman"/>
              <a:cs typeface="Times New Roman"/>
              <a:sym typeface="Times New Roman"/>
            </a:endParaRPr>
          </a:p>
          <a:p>
            <a:pPr indent="0" lvl="0" marL="0" rtl="0" algn="l">
              <a:spcBef>
                <a:spcPts val="0"/>
              </a:spcBef>
              <a:spcAft>
                <a:spcPts val="0"/>
              </a:spcAft>
              <a:buNone/>
            </a:pPr>
            <a:r>
              <a:t/>
            </a:r>
            <a:endParaRPr sz="2400">
              <a:latin typeface="Times New Roman"/>
              <a:ea typeface="Times New Roman"/>
              <a:cs typeface="Times New Roman"/>
              <a:sym typeface="Times New Roman"/>
            </a:endParaRPr>
          </a:p>
          <a:p>
            <a:pPr indent="0" lvl="0" marL="0" rtl="0" algn="l">
              <a:spcBef>
                <a:spcPts val="0"/>
              </a:spcBef>
              <a:spcAft>
                <a:spcPts val="0"/>
              </a:spcAft>
              <a:buNone/>
            </a:pPr>
            <a:r>
              <a:rPr lang="en" sz="2400">
                <a:latin typeface="Times New Roman"/>
                <a:ea typeface="Times New Roman"/>
                <a:cs typeface="Times New Roman"/>
                <a:sym typeface="Times New Roman"/>
              </a:rPr>
              <a:t>This is _____________. </a:t>
            </a:r>
            <a:r>
              <a:rPr lang="en" sz="2400">
                <a:latin typeface="Times New Roman"/>
                <a:ea typeface="Times New Roman"/>
                <a:cs typeface="Times New Roman"/>
                <a:sym typeface="Times New Roman"/>
              </a:rPr>
              <a:t>(</a:t>
            </a:r>
            <a:r>
              <a:rPr b="1" i="1" lang="en" sz="2400" u="sng">
                <a:latin typeface="Times New Roman"/>
                <a:ea typeface="Times New Roman"/>
                <a:cs typeface="Times New Roman"/>
                <a:sym typeface="Times New Roman"/>
              </a:rPr>
              <a:t>your</a:t>
            </a:r>
            <a:r>
              <a:rPr lang="en" sz="2400">
                <a:latin typeface="Times New Roman"/>
                <a:ea typeface="Times New Roman"/>
                <a:cs typeface="Times New Roman"/>
                <a:sym typeface="Times New Roman"/>
              </a:rPr>
              <a:t> name), with Senior Resource Services</a:t>
            </a:r>
            <a:endParaRPr sz="2400">
              <a:latin typeface="Times New Roman"/>
              <a:ea typeface="Times New Roman"/>
              <a:cs typeface="Times New Roman"/>
              <a:sym typeface="Times New Roman"/>
            </a:endParaRPr>
          </a:p>
          <a:p>
            <a:pPr indent="0" lvl="0" marL="0" rtl="0" algn="l">
              <a:spcBef>
                <a:spcPts val="0"/>
              </a:spcBef>
              <a:spcAft>
                <a:spcPts val="0"/>
              </a:spcAft>
              <a:buNone/>
            </a:pPr>
            <a:r>
              <a:t/>
            </a:r>
            <a:endParaRPr sz="2400">
              <a:latin typeface="Times New Roman"/>
              <a:ea typeface="Times New Roman"/>
              <a:cs typeface="Times New Roman"/>
              <a:sym typeface="Times New Roman"/>
            </a:endParaRPr>
          </a:p>
          <a:p>
            <a:pPr indent="0" lvl="0" marL="0" rtl="0" algn="l">
              <a:spcBef>
                <a:spcPts val="0"/>
              </a:spcBef>
              <a:spcAft>
                <a:spcPts val="0"/>
              </a:spcAft>
              <a:buNone/>
            </a:pPr>
            <a:r>
              <a:rPr lang="en" sz="2400">
                <a:latin typeface="Times New Roman"/>
                <a:ea typeface="Times New Roman"/>
                <a:cs typeface="Times New Roman"/>
                <a:sym typeface="Times New Roman"/>
              </a:rPr>
              <a:t>You requested some life insurance prices, and listed your birthdate as ___/___/___, correct?</a:t>
            </a:r>
            <a:endParaRPr sz="2400">
              <a:latin typeface="Times New Roman"/>
              <a:ea typeface="Times New Roman"/>
              <a:cs typeface="Times New Roman"/>
              <a:sym typeface="Times New Roman"/>
            </a:endParaRPr>
          </a:p>
          <a:p>
            <a:pPr indent="0" lvl="0" marL="0" rtl="0" algn="l">
              <a:spcBef>
                <a:spcPts val="0"/>
              </a:spcBef>
              <a:spcAft>
                <a:spcPts val="0"/>
              </a:spcAft>
              <a:buNone/>
            </a:pPr>
            <a:r>
              <a:t/>
            </a:r>
            <a:endParaRPr sz="2900">
              <a:latin typeface="Times New Roman"/>
              <a:ea typeface="Times New Roman"/>
              <a:cs typeface="Times New Roman"/>
              <a:sym typeface="Times New Roman"/>
            </a:endParaRPr>
          </a:p>
          <a:p>
            <a:pPr indent="0" lvl="0" marL="0" rtl="0" algn="l">
              <a:spcBef>
                <a:spcPts val="0"/>
              </a:spcBef>
              <a:spcAft>
                <a:spcPts val="0"/>
              </a:spcAft>
              <a:buNone/>
            </a:pPr>
            <a:r>
              <a:rPr b="1" lang="en" sz="1400" u="sng">
                <a:latin typeface="Times New Roman"/>
                <a:ea typeface="Times New Roman"/>
                <a:cs typeface="Times New Roman"/>
                <a:sym typeface="Times New Roman"/>
              </a:rPr>
              <a:t>Rebuttals:</a:t>
            </a:r>
            <a:r>
              <a:rPr lang="en" sz="1400">
                <a:solidFill>
                  <a:srgbClr val="FF0000"/>
                </a:solidFill>
                <a:latin typeface="Times New Roman"/>
                <a:ea typeface="Times New Roman"/>
                <a:cs typeface="Times New Roman"/>
                <a:sym typeface="Times New Roman"/>
              </a:rPr>
              <a:t> Not interested </a:t>
            </a:r>
            <a:r>
              <a:rPr lang="en" sz="1400">
                <a:solidFill>
                  <a:srgbClr val="0000FF"/>
                </a:solidFill>
                <a:latin typeface="Times New Roman"/>
                <a:ea typeface="Times New Roman"/>
                <a:cs typeface="Times New Roman"/>
                <a:sym typeface="Times New Roman"/>
              </a:rPr>
              <a:t>(a lot of my clients weren’t initially interested. </a:t>
            </a:r>
            <a:r>
              <a:rPr lang="en" sz="1400">
                <a:solidFill>
                  <a:srgbClr val="0000FF"/>
                </a:solidFill>
                <a:latin typeface="Times New Roman"/>
                <a:ea typeface="Times New Roman"/>
                <a:cs typeface="Times New Roman"/>
                <a:sym typeface="Times New Roman"/>
              </a:rPr>
              <a:t>Are you a smoker or non smoker?</a:t>
            </a:r>
            <a:r>
              <a:rPr lang="en" sz="1400">
                <a:solidFill>
                  <a:srgbClr val="0000FF"/>
                </a:solidFill>
                <a:latin typeface="Times New Roman"/>
                <a:ea typeface="Times New Roman"/>
                <a:cs typeface="Times New Roman"/>
                <a:sym typeface="Times New Roman"/>
              </a:rPr>
              <a:t>)</a:t>
            </a:r>
            <a:endParaRPr sz="1400">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rPr lang="en" sz="1400">
                <a:solidFill>
                  <a:srgbClr val="FF0000"/>
                </a:solidFill>
                <a:latin typeface="Times New Roman"/>
                <a:ea typeface="Times New Roman"/>
                <a:cs typeface="Times New Roman"/>
                <a:sym typeface="Times New Roman"/>
              </a:rPr>
              <a:t>didn’t request </a:t>
            </a:r>
            <a:r>
              <a:rPr lang="en" sz="1400">
                <a:solidFill>
                  <a:srgbClr val="0000FF"/>
                </a:solidFill>
                <a:latin typeface="Times New Roman"/>
                <a:ea typeface="Times New Roman"/>
                <a:cs typeface="Times New Roman"/>
                <a:sym typeface="Times New Roman"/>
              </a:rPr>
              <a:t>(like you, a lot of my clients requested it a while ago, we’ve been backed up. Are you a smoker or non smoker?)</a:t>
            </a:r>
            <a:r>
              <a:rPr lang="en" sz="1400">
                <a:solidFill>
                  <a:srgbClr val="FF0000"/>
                </a:solidFill>
                <a:latin typeface="Times New Roman"/>
                <a:ea typeface="Times New Roman"/>
                <a:cs typeface="Times New Roman"/>
                <a:sym typeface="Times New Roman"/>
              </a:rPr>
              <a:t>/already have </a:t>
            </a:r>
            <a:r>
              <a:rPr lang="en" sz="1400">
                <a:solidFill>
                  <a:srgbClr val="0000FF"/>
                </a:solidFill>
                <a:latin typeface="Times New Roman"/>
                <a:ea typeface="Times New Roman"/>
                <a:cs typeface="Times New Roman"/>
                <a:sym typeface="Times New Roman"/>
              </a:rPr>
              <a:t>(Did you get approved with Americo?)</a:t>
            </a:r>
            <a:endParaRPr sz="1400">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t/>
            </a:r>
            <a:endParaRPr sz="2900">
              <a:latin typeface="Times New Roman"/>
              <a:ea typeface="Times New Roman"/>
              <a:cs typeface="Times New Roman"/>
              <a:sym typeface="Times New Roman"/>
            </a:endParaRPr>
          </a:p>
        </p:txBody>
      </p:sp>
      <p:sp>
        <p:nvSpPr>
          <p:cNvPr id="60" name="Google Shape;60;p14"/>
          <p:cNvSpPr txBox="1"/>
          <p:nvPr>
            <p:ph type="title"/>
          </p:nvPr>
        </p:nvSpPr>
        <p:spPr>
          <a:xfrm>
            <a:off x="71850" y="845425"/>
            <a:ext cx="9000300" cy="572700"/>
          </a:xfrm>
          <a:prstGeom prst="rect">
            <a:avLst/>
          </a:prstGeom>
          <a:solidFill>
            <a:srgbClr val="F1C23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Step 1: Introduction- One Call Close/Booking the Appointment</a:t>
            </a:r>
            <a:endParaRPr b="1" u="sng">
              <a:latin typeface="Times New Roman"/>
              <a:ea typeface="Times New Roman"/>
              <a:cs typeface="Times New Roman"/>
              <a:sym typeface="Times New Roman"/>
            </a:endParaRPr>
          </a:p>
        </p:txBody>
      </p:sp>
      <p:sp>
        <p:nvSpPr>
          <p:cNvPr id="61" name="Google Shape;61;p14"/>
          <p:cNvSpPr txBox="1"/>
          <p:nvPr>
            <p:ph type="title"/>
          </p:nvPr>
        </p:nvSpPr>
        <p:spPr>
          <a:xfrm>
            <a:off x="0" y="0"/>
            <a:ext cx="9144000" cy="572700"/>
          </a:xfrm>
          <a:prstGeom prst="rect">
            <a:avLst/>
          </a:prstGeom>
          <a:solidFill>
            <a:srgbClr val="000000"/>
          </a:solidFill>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3520" u="sng">
                <a:solidFill>
                  <a:srgbClr val="F1C232"/>
                </a:solidFill>
                <a:latin typeface="Times New Roman"/>
                <a:ea typeface="Times New Roman"/>
                <a:cs typeface="Times New Roman"/>
                <a:sym typeface="Times New Roman"/>
              </a:rPr>
              <a:t>Final Expense Presentation</a:t>
            </a:r>
            <a:endParaRPr b="1" sz="3520" u="sng">
              <a:solidFill>
                <a:srgbClr val="F1C232"/>
              </a:solidFill>
              <a:latin typeface="Times New Roman"/>
              <a:ea typeface="Times New Roman"/>
              <a:cs typeface="Times New Roman"/>
              <a:sym typeface="Times New Roman"/>
            </a:endParaRPr>
          </a:p>
        </p:txBody>
      </p:sp>
      <p:pic>
        <p:nvPicPr>
          <p:cNvPr id="62" name="Google Shape;62;p14"/>
          <p:cNvPicPr preferRelativeResize="0"/>
          <p:nvPr/>
        </p:nvPicPr>
        <p:blipFill>
          <a:blip r:embed="rId3">
            <a:alphaModFix/>
          </a:blip>
          <a:stretch>
            <a:fillRect/>
          </a:stretch>
        </p:blipFill>
        <p:spPr>
          <a:xfrm>
            <a:off x="5363700" y="1418125"/>
            <a:ext cx="1907346" cy="1060950"/>
          </a:xfrm>
          <a:prstGeom prst="rect">
            <a:avLst/>
          </a:prstGeom>
          <a:noFill/>
          <a:ln>
            <a:noFill/>
          </a:ln>
        </p:spPr>
      </p:pic>
      <p:sp>
        <p:nvSpPr>
          <p:cNvPr id="63" name="Google Shape;63;p14"/>
          <p:cNvSpPr/>
          <p:nvPr/>
        </p:nvSpPr>
        <p:spPr>
          <a:xfrm>
            <a:off x="7117500" y="1517650"/>
            <a:ext cx="1103100" cy="861900"/>
          </a:xfrm>
          <a:prstGeom prst="wedgeRectCallout">
            <a:avLst>
              <a:gd fmla="val -20833" name="adj1"/>
              <a:gd fmla="val 625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chemeClr val="lt1"/>
                </a:solidFill>
              </a:rPr>
              <a:t>JUST LIKE THE CREEPY GUY AT THE BAR, REFUSE TO GIVE UP</a:t>
            </a:r>
            <a:endParaRPr b="1" sz="10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type="title"/>
          </p:nvPr>
        </p:nvSpPr>
        <p:spPr>
          <a:xfrm>
            <a:off x="54100" y="1418125"/>
            <a:ext cx="8958000" cy="341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2500">
              <a:latin typeface="Times New Roman"/>
              <a:ea typeface="Times New Roman"/>
              <a:cs typeface="Times New Roman"/>
              <a:sym typeface="Times New Roman"/>
            </a:endParaRPr>
          </a:p>
          <a:p>
            <a:pPr indent="0" lvl="0" marL="0" rtl="0" algn="l">
              <a:spcBef>
                <a:spcPts val="0"/>
              </a:spcBef>
              <a:spcAft>
                <a:spcPts val="0"/>
              </a:spcAft>
              <a:buNone/>
            </a:pPr>
            <a:r>
              <a:rPr lang="en" sz="2000">
                <a:latin typeface="Times New Roman"/>
                <a:ea typeface="Times New Roman"/>
                <a:cs typeface="Times New Roman"/>
                <a:sym typeface="Times New Roman"/>
              </a:rPr>
              <a:t>As we both know, it is very important that we get this taken care of for you. </a:t>
            </a:r>
            <a:endParaRPr sz="2000">
              <a:latin typeface="Times New Roman"/>
              <a:ea typeface="Times New Roman"/>
              <a:cs typeface="Times New Roman"/>
              <a:sym typeface="Times New Roman"/>
            </a:endParaRPr>
          </a:p>
          <a:p>
            <a:pPr indent="0" lvl="0" marL="0" rtl="0" algn="l">
              <a:spcBef>
                <a:spcPts val="0"/>
              </a:spcBef>
              <a:spcAft>
                <a:spcPts val="0"/>
              </a:spcAft>
              <a:buNone/>
            </a:pPr>
            <a:r>
              <a:t/>
            </a:r>
            <a:endParaRPr sz="2000">
              <a:latin typeface="Times New Roman"/>
              <a:ea typeface="Times New Roman"/>
              <a:cs typeface="Times New Roman"/>
              <a:sym typeface="Times New Roman"/>
            </a:endParaRPr>
          </a:p>
          <a:p>
            <a:pPr indent="0" lvl="0" marL="0" rtl="0" algn="l">
              <a:spcBef>
                <a:spcPts val="0"/>
              </a:spcBef>
              <a:spcAft>
                <a:spcPts val="0"/>
              </a:spcAft>
              <a:buNone/>
            </a:pPr>
            <a:r>
              <a:rPr lang="en" sz="2000">
                <a:latin typeface="Times New Roman"/>
                <a:ea typeface="Times New Roman"/>
                <a:cs typeface="Times New Roman"/>
                <a:sym typeface="Times New Roman"/>
              </a:rPr>
              <a:t>I can set an appointment with you, or we can take a couple of minutes to take care of this right now. </a:t>
            </a:r>
            <a:r>
              <a:rPr b="1" i="1" lang="en" sz="2000">
                <a:solidFill>
                  <a:srgbClr val="FF0000"/>
                </a:solidFill>
                <a:latin typeface="Times New Roman"/>
                <a:ea typeface="Times New Roman"/>
                <a:cs typeface="Times New Roman"/>
                <a:sym typeface="Times New Roman"/>
              </a:rPr>
              <a:t>(Try to do a one call close, only take appointments if absolutely needed)</a:t>
            </a:r>
            <a:endParaRPr b="1" i="1" sz="2000">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t/>
            </a:r>
            <a:endParaRPr sz="2000">
              <a:latin typeface="Times New Roman"/>
              <a:ea typeface="Times New Roman"/>
              <a:cs typeface="Times New Roman"/>
              <a:sym typeface="Times New Roman"/>
            </a:endParaRPr>
          </a:p>
          <a:p>
            <a:pPr indent="0" lvl="0" marL="0" rtl="0" algn="l">
              <a:spcBef>
                <a:spcPts val="0"/>
              </a:spcBef>
              <a:spcAft>
                <a:spcPts val="0"/>
              </a:spcAft>
              <a:buNone/>
            </a:pPr>
            <a:r>
              <a:rPr b="1" lang="en" sz="2000" u="sng">
                <a:latin typeface="Times New Roman"/>
                <a:ea typeface="Times New Roman"/>
                <a:cs typeface="Times New Roman"/>
                <a:sym typeface="Times New Roman"/>
              </a:rPr>
              <a:t>Grab a pen and paper please Mr/Ms</a:t>
            </a:r>
            <a:r>
              <a:rPr b="1" lang="en" sz="2000">
                <a:latin typeface="Times New Roman"/>
                <a:ea typeface="Times New Roman"/>
                <a:cs typeface="Times New Roman"/>
                <a:sym typeface="Times New Roman"/>
              </a:rPr>
              <a:t> </a:t>
            </a:r>
            <a:r>
              <a:rPr b="1" lang="en" sz="2000" u="sng">
                <a:latin typeface="Times New Roman"/>
                <a:ea typeface="Times New Roman"/>
                <a:cs typeface="Times New Roman"/>
                <a:sym typeface="Times New Roman"/>
              </a:rPr>
              <a:t>________</a:t>
            </a:r>
            <a:endParaRPr b="1" sz="2000" u="sng">
              <a:latin typeface="Times New Roman"/>
              <a:ea typeface="Times New Roman"/>
              <a:cs typeface="Times New Roman"/>
              <a:sym typeface="Times New Roman"/>
            </a:endParaRPr>
          </a:p>
          <a:p>
            <a:pPr indent="0" lvl="0" marL="0" rtl="0" algn="l">
              <a:spcBef>
                <a:spcPts val="0"/>
              </a:spcBef>
              <a:spcAft>
                <a:spcPts val="0"/>
              </a:spcAft>
              <a:buNone/>
            </a:pPr>
            <a:r>
              <a:t/>
            </a:r>
            <a:endParaRPr sz="2500">
              <a:latin typeface="Times New Roman"/>
              <a:ea typeface="Times New Roman"/>
              <a:cs typeface="Times New Roman"/>
              <a:sym typeface="Times New Roman"/>
            </a:endParaRPr>
          </a:p>
          <a:p>
            <a:pPr indent="0" lvl="0" marL="0" rtl="0" algn="l">
              <a:spcBef>
                <a:spcPts val="0"/>
              </a:spcBef>
              <a:spcAft>
                <a:spcPts val="0"/>
              </a:spcAft>
              <a:buNone/>
            </a:pPr>
            <a:r>
              <a:rPr b="1" i="1" lang="en" sz="1500" u="sng">
                <a:latin typeface="Times New Roman"/>
                <a:ea typeface="Times New Roman"/>
                <a:cs typeface="Times New Roman"/>
                <a:sym typeface="Times New Roman"/>
              </a:rPr>
              <a:t>Notes for You</a:t>
            </a:r>
            <a:endParaRPr b="1" i="1" sz="1500" u="sng">
              <a:latin typeface="Times New Roman"/>
              <a:ea typeface="Times New Roman"/>
              <a:cs typeface="Times New Roman"/>
              <a:sym typeface="Times New Roman"/>
            </a:endParaRPr>
          </a:p>
          <a:p>
            <a:pPr indent="-323850" lvl="2" marL="1371600" rtl="0" algn="l">
              <a:spcBef>
                <a:spcPts val="0"/>
              </a:spcBef>
              <a:spcAft>
                <a:spcPts val="0"/>
              </a:spcAft>
              <a:buSzPts val="1500"/>
              <a:buFont typeface="Times New Roman"/>
              <a:buAutoNum type="romanLcPeriod"/>
            </a:pPr>
            <a:r>
              <a:rPr b="1" i="1" lang="en" sz="1500" u="sng">
                <a:latin typeface="Times New Roman"/>
                <a:ea typeface="Times New Roman"/>
                <a:cs typeface="Times New Roman"/>
                <a:sym typeface="Times New Roman"/>
              </a:rPr>
              <a:t>Appointment-</a:t>
            </a:r>
            <a:r>
              <a:rPr lang="en" sz="1500">
                <a:latin typeface="Times New Roman"/>
                <a:ea typeface="Times New Roman"/>
                <a:cs typeface="Times New Roman"/>
                <a:sym typeface="Times New Roman"/>
              </a:rPr>
              <a:t> shoot for </a:t>
            </a:r>
            <a:r>
              <a:rPr b="1" i="1" lang="en" sz="1500">
                <a:latin typeface="Times New Roman"/>
                <a:ea typeface="Times New Roman"/>
                <a:cs typeface="Times New Roman"/>
                <a:sym typeface="Times New Roman"/>
              </a:rPr>
              <a:t>same day</a:t>
            </a:r>
            <a:r>
              <a:rPr lang="en" sz="1500">
                <a:latin typeface="Times New Roman"/>
                <a:ea typeface="Times New Roman"/>
                <a:cs typeface="Times New Roman"/>
                <a:sym typeface="Times New Roman"/>
              </a:rPr>
              <a:t> or next day appointment. Offer 2 times (ex. 9am or 1pm, etc) After they choose a time, move to step 2, </a:t>
            </a:r>
            <a:endParaRPr sz="1500">
              <a:latin typeface="Times New Roman"/>
              <a:ea typeface="Times New Roman"/>
              <a:cs typeface="Times New Roman"/>
              <a:sym typeface="Times New Roman"/>
            </a:endParaRPr>
          </a:p>
          <a:p>
            <a:pPr indent="-323850" lvl="2" marL="1371600" rtl="0" algn="l">
              <a:spcBef>
                <a:spcPts val="0"/>
              </a:spcBef>
              <a:spcAft>
                <a:spcPts val="0"/>
              </a:spcAft>
              <a:buSzPts val="1500"/>
              <a:buFont typeface="Times New Roman"/>
              <a:buAutoNum type="romanLcPeriod"/>
            </a:pPr>
            <a:r>
              <a:rPr lang="en" sz="1500">
                <a:latin typeface="Times New Roman"/>
                <a:ea typeface="Times New Roman"/>
                <a:cs typeface="Times New Roman"/>
                <a:sym typeface="Times New Roman"/>
              </a:rPr>
              <a:t>M</a:t>
            </a:r>
            <a:r>
              <a:rPr lang="en" sz="1500">
                <a:latin typeface="Times New Roman"/>
                <a:ea typeface="Times New Roman"/>
                <a:cs typeface="Times New Roman"/>
                <a:sym typeface="Times New Roman"/>
              </a:rPr>
              <a:t>ove on to step 2 </a:t>
            </a:r>
            <a:r>
              <a:rPr b="1" i="1" lang="en" sz="1500" u="sng">
                <a:solidFill>
                  <a:srgbClr val="FF0000"/>
                </a:solidFill>
                <a:latin typeface="Times New Roman"/>
                <a:ea typeface="Times New Roman"/>
                <a:cs typeface="Times New Roman"/>
                <a:sym typeface="Times New Roman"/>
              </a:rPr>
              <a:t>NO MATTER WHAT</a:t>
            </a:r>
            <a:r>
              <a:rPr lang="en" sz="1500">
                <a:latin typeface="Times New Roman"/>
                <a:ea typeface="Times New Roman"/>
                <a:cs typeface="Times New Roman"/>
                <a:sym typeface="Times New Roman"/>
              </a:rPr>
              <a:t> </a:t>
            </a:r>
            <a:endParaRPr sz="1500">
              <a:latin typeface="Times New Roman"/>
              <a:ea typeface="Times New Roman"/>
              <a:cs typeface="Times New Roman"/>
              <a:sym typeface="Times New Roman"/>
            </a:endParaRPr>
          </a:p>
        </p:txBody>
      </p:sp>
      <p:sp>
        <p:nvSpPr>
          <p:cNvPr id="69" name="Google Shape;69;p15"/>
          <p:cNvSpPr txBox="1"/>
          <p:nvPr>
            <p:ph type="title"/>
          </p:nvPr>
        </p:nvSpPr>
        <p:spPr>
          <a:xfrm>
            <a:off x="71850" y="845425"/>
            <a:ext cx="9000300" cy="572700"/>
          </a:xfrm>
          <a:prstGeom prst="rect">
            <a:avLst/>
          </a:prstGeom>
          <a:solidFill>
            <a:srgbClr val="F1C23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Step 1: Introduction- One Call Close/Booking the Appointment</a:t>
            </a:r>
            <a:endParaRPr b="1" u="sng">
              <a:latin typeface="Times New Roman"/>
              <a:ea typeface="Times New Roman"/>
              <a:cs typeface="Times New Roman"/>
              <a:sym typeface="Times New Roman"/>
            </a:endParaRPr>
          </a:p>
        </p:txBody>
      </p:sp>
      <p:sp>
        <p:nvSpPr>
          <p:cNvPr id="70" name="Google Shape;70;p15"/>
          <p:cNvSpPr txBox="1"/>
          <p:nvPr>
            <p:ph type="title"/>
          </p:nvPr>
        </p:nvSpPr>
        <p:spPr>
          <a:xfrm>
            <a:off x="0" y="0"/>
            <a:ext cx="9144000" cy="572700"/>
          </a:xfrm>
          <a:prstGeom prst="rect">
            <a:avLst/>
          </a:prstGeom>
          <a:solidFill>
            <a:srgbClr val="000000"/>
          </a:solidFill>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3520" u="sng">
                <a:solidFill>
                  <a:srgbClr val="F1C232"/>
                </a:solidFill>
                <a:latin typeface="Times New Roman"/>
                <a:ea typeface="Times New Roman"/>
                <a:cs typeface="Times New Roman"/>
                <a:sym typeface="Times New Roman"/>
              </a:rPr>
              <a:t>Final Expense Presentation</a:t>
            </a:r>
            <a:endParaRPr b="1" sz="3520" u="sng">
              <a:solidFill>
                <a:srgbClr val="F1C232"/>
              </a:solidFill>
              <a:latin typeface="Times New Roman"/>
              <a:ea typeface="Times New Roman"/>
              <a:cs typeface="Times New Roman"/>
              <a:sym typeface="Times New Roman"/>
            </a:endParaRPr>
          </a:p>
        </p:txBody>
      </p:sp>
      <p:pic>
        <p:nvPicPr>
          <p:cNvPr id="71" name="Google Shape;71;p15"/>
          <p:cNvPicPr preferRelativeResize="0"/>
          <p:nvPr/>
        </p:nvPicPr>
        <p:blipFill>
          <a:blip r:embed="rId3">
            <a:alphaModFix/>
          </a:blip>
          <a:stretch>
            <a:fillRect/>
          </a:stretch>
        </p:blipFill>
        <p:spPr>
          <a:xfrm>
            <a:off x="5632426" y="2889376"/>
            <a:ext cx="2606375" cy="1449800"/>
          </a:xfrm>
          <a:prstGeom prst="rect">
            <a:avLst/>
          </a:prstGeom>
          <a:noFill/>
          <a:ln>
            <a:noFill/>
          </a:ln>
        </p:spPr>
      </p:pic>
      <p:sp>
        <p:nvSpPr>
          <p:cNvPr id="72" name="Google Shape;72;p15"/>
          <p:cNvSpPr/>
          <p:nvPr/>
        </p:nvSpPr>
        <p:spPr>
          <a:xfrm>
            <a:off x="7562375" y="3062875"/>
            <a:ext cx="1408800" cy="1102800"/>
          </a:xfrm>
          <a:prstGeom prst="wedgeRectCallout">
            <a:avLst>
              <a:gd fmla="val -20833" name="adj1"/>
              <a:gd fmla="val 62500" name="adj2"/>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dk1"/>
                </a:solidFill>
              </a:rPr>
              <a:t>JUST LIKE THE CREEPY GUY AT THE BAR, REFUSE TO GIVE UP</a:t>
            </a:r>
            <a:endParaRPr b="1">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93000" y="1343975"/>
            <a:ext cx="8958000" cy="341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2500">
              <a:latin typeface="Times New Roman"/>
              <a:ea typeface="Times New Roman"/>
              <a:cs typeface="Times New Roman"/>
              <a:sym typeface="Times New Roman"/>
            </a:endParaRPr>
          </a:p>
          <a:p>
            <a:pPr indent="0" lvl="0" marL="0" rtl="0" algn="l">
              <a:spcBef>
                <a:spcPts val="0"/>
              </a:spcBef>
              <a:spcAft>
                <a:spcPts val="0"/>
              </a:spcAft>
              <a:buNone/>
            </a:pPr>
            <a:r>
              <a:t/>
            </a:r>
            <a:endParaRPr sz="2000">
              <a:latin typeface="Times New Roman"/>
              <a:ea typeface="Times New Roman"/>
              <a:cs typeface="Times New Roman"/>
              <a:sym typeface="Times New Roman"/>
            </a:endParaRPr>
          </a:p>
          <a:p>
            <a:pPr indent="0" lvl="0" marL="0" rtl="0" algn="l">
              <a:spcBef>
                <a:spcPts val="0"/>
              </a:spcBef>
              <a:spcAft>
                <a:spcPts val="0"/>
              </a:spcAft>
              <a:buNone/>
            </a:pPr>
            <a:r>
              <a:rPr lang="en" sz="2000">
                <a:latin typeface="Times New Roman"/>
                <a:ea typeface="Times New Roman"/>
                <a:cs typeface="Times New Roman"/>
                <a:sym typeface="Times New Roman"/>
              </a:rPr>
              <a:t>Mr/Ms ___________(first name) please write down my name, _____________(your first &amp; last names)</a:t>
            </a:r>
            <a:endParaRPr sz="2000">
              <a:latin typeface="Times New Roman"/>
              <a:ea typeface="Times New Roman"/>
              <a:cs typeface="Times New Roman"/>
              <a:sym typeface="Times New Roman"/>
            </a:endParaRPr>
          </a:p>
          <a:p>
            <a:pPr indent="0" lvl="0" marL="0" rtl="0" algn="l">
              <a:spcBef>
                <a:spcPts val="0"/>
              </a:spcBef>
              <a:spcAft>
                <a:spcPts val="0"/>
              </a:spcAft>
              <a:buNone/>
            </a:pPr>
            <a:r>
              <a:t/>
            </a:r>
            <a:endParaRPr sz="2000">
              <a:latin typeface="Times New Roman"/>
              <a:ea typeface="Times New Roman"/>
              <a:cs typeface="Times New Roman"/>
              <a:sym typeface="Times New Roman"/>
            </a:endParaRPr>
          </a:p>
          <a:p>
            <a:pPr indent="0" lvl="0" marL="0" rtl="0" algn="l">
              <a:spcBef>
                <a:spcPts val="0"/>
              </a:spcBef>
              <a:spcAft>
                <a:spcPts val="0"/>
              </a:spcAft>
              <a:buNone/>
            </a:pPr>
            <a:r>
              <a:rPr lang="en" sz="2000">
                <a:latin typeface="Times New Roman"/>
                <a:ea typeface="Times New Roman"/>
                <a:cs typeface="Times New Roman"/>
                <a:sym typeface="Times New Roman"/>
              </a:rPr>
              <a:t>My National Producer Number is _____________.  </a:t>
            </a:r>
            <a:endParaRPr b="1" i="1" sz="2000">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t/>
            </a:r>
            <a:endParaRPr b="1" i="1" sz="2000">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rPr lang="en" sz="2000">
                <a:latin typeface="Times New Roman"/>
                <a:ea typeface="Times New Roman"/>
                <a:cs typeface="Times New Roman"/>
                <a:sym typeface="Times New Roman"/>
              </a:rPr>
              <a:t>Do you have a </a:t>
            </a:r>
            <a:r>
              <a:rPr lang="en" sz="2000">
                <a:latin typeface="Times New Roman"/>
                <a:ea typeface="Times New Roman"/>
                <a:cs typeface="Times New Roman"/>
                <a:sym typeface="Times New Roman"/>
              </a:rPr>
              <a:t>smartphone</a:t>
            </a:r>
            <a:r>
              <a:rPr lang="en" sz="2000">
                <a:latin typeface="Times New Roman"/>
                <a:ea typeface="Times New Roman"/>
                <a:cs typeface="Times New Roman"/>
                <a:sym typeface="Times New Roman"/>
              </a:rPr>
              <a:t>, like an iPhone or Android?.......... Great! I’m going to text you my Plan Enroll site with my information such as my picture, office address, and other  info.</a:t>
            </a:r>
            <a:endParaRPr sz="2500">
              <a:latin typeface="Times New Roman"/>
              <a:ea typeface="Times New Roman"/>
              <a:cs typeface="Times New Roman"/>
              <a:sym typeface="Times New Roman"/>
            </a:endParaRPr>
          </a:p>
          <a:p>
            <a:pPr indent="0" lvl="0" marL="0" rtl="0" algn="l">
              <a:spcBef>
                <a:spcPts val="0"/>
              </a:spcBef>
              <a:spcAft>
                <a:spcPts val="0"/>
              </a:spcAft>
              <a:buNone/>
            </a:pPr>
            <a:r>
              <a:t/>
            </a:r>
            <a:endParaRPr sz="25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i="1" lang="en" sz="2000">
                <a:solidFill>
                  <a:srgbClr val="FF0000"/>
                </a:solidFill>
                <a:latin typeface="Times New Roman"/>
                <a:ea typeface="Times New Roman"/>
                <a:cs typeface="Times New Roman"/>
                <a:sym typeface="Times New Roman"/>
              </a:rPr>
              <a:t>Verify they opened the link. It will help with credibility, as well as show how tech savvy they are</a:t>
            </a:r>
            <a:endParaRPr b="1" i="1" sz="2000">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t/>
            </a:r>
            <a:endParaRPr sz="2500">
              <a:latin typeface="Times New Roman"/>
              <a:ea typeface="Times New Roman"/>
              <a:cs typeface="Times New Roman"/>
              <a:sym typeface="Times New Roman"/>
            </a:endParaRPr>
          </a:p>
        </p:txBody>
      </p:sp>
      <p:sp>
        <p:nvSpPr>
          <p:cNvPr id="78" name="Google Shape;78;p16"/>
          <p:cNvSpPr txBox="1"/>
          <p:nvPr>
            <p:ph type="title"/>
          </p:nvPr>
        </p:nvSpPr>
        <p:spPr>
          <a:xfrm>
            <a:off x="71850" y="709063"/>
            <a:ext cx="9000300" cy="572700"/>
          </a:xfrm>
          <a:prstGeom prst="rect">
            <a:avLst/>
          </a:prstGeom>
          <a:solidFill>
            <a:srgbClr val="F1C23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Step 2: Credibility</a:t>
            </a:r>
            <a:endParaRPr b="1" u="sng">
              <a:latin typeface="Times New Roman"/>
              <a:ea typeface="Times New Roman"/>
              <a:cs typeface="Times New Roman"/>
              <a:sym typeface="Times New Roman"/>
            </a:endParaRPr>
          </a:p>
        </p:txBody>
      </p:sp>
      <p:sp>
        <p:nvSpPr>
          <p:cNvPr id="79" name="Google Shape;79;p16"/>
          <p:cNvSpPr txBox="1"/>
          <p:nvPr>
            <p:ph type="title"/>
          </p:nvPr>
        </p:nvSpPr>
        <p:spPr>
          <a:xfrm>
            <a:off x="0" y="0"/>
            <a:ext cx="9144000" cy="572700"/>
          </a:xfrm>
          <a:prstGeom prst="rect">
            <a:avLst/>
          </a:prstGeom>
          <a:solidFill>
            <a:srgbClr val="000000"/>
          </a:solidFill>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3520" u="sng">
                <a:solidFill>
                  <a:srgbClr val="F1C232"/>
                </a:solidFill>
                <a:latin typeface="Times New Roman"/>
                <a:ea typeface="Times New Roman"/>
                <a:cs typeface="Times New Roman"/>
                <a:sym typeface="Times New Roman"/>
              </a:rPr>
              <a:t>Final Expense Presentation</a:t>
            </a:r>
            <a:endParaRPr b="1" sz="3520" u="sng">
              <a:solidFill>
                <a:srgbClr val="F1C232"/>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7"/>
          <p:cNvSpPr txBox="1"/>
          <p:nvPr>
            <p:ph type="title"/>
          </p:nvPr>
        </p:nvSpPr>
        <p:spPr>
          <a:xfrm>
            <a:off x="54100" y="1418125"/>
            <a:ext cx="8958000" cy="341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2500">
              <a:latin typeface="Times New Roman"/>
              <a:ea typeface="Times New Roman"/>
              <a:cs typeface="Times New Roman"/>
              <a:sym typeface="Times New Roman"/>
            </a:endParaRPr>
          </a:p>
          <a:p>
            <a:pPr indent="0" lvl="0" marL="0" rtl="0" algn="l">
              <a:spcBef>
                <a:spcPts val="0"/>
              </a:spcBef>
              <a:spcAft>
                <a:spcPts val="0"/>
              </a:spcAft>
              <a:buNone/>
            </a:pPr>
            <a:r>
              <a:t/>
            </a:r>
            <a:endParaRPr sz="2000">
              <a:latin typeface="Times New Roman"/>
              <a:ea typeface="Times New Roman"/>
              <a:cs typeface="Times New Roman"/>
              <a:sym typeface="Times New Roman"/>
            </a:endParaRPr>
          </a:p>
          <a:p>
            <a:pPr indent="0" lvl="0" marL="0" rtl="0" algn="l">
              <a:spcBef>
                <a:spcPts val="0"/>
              </a:spcBef>
              <a:spcAft>
                <a:spcPts val="0"/>
              </a:spcAft>
              <a:buNone/>
            </a:pPr>
            <a:r>
              <a:rPr lang="en" sz="2000">
                <a:latin typeface="Times New Roman"/>
                <a:ea typeface="Times New Roman"/>
                <a:cs typeface="Times New Roman"/>
                <a:sym typeface="Times New Roman"/>
              </a:rPr>
              <a:t>Mr/Ms ___________(first name) what had you interested in final expense? </a:t>
            </a:r>
            <a:endParaRPr sz="2000">
              <a:latin typeface="Times New Roman"/>
              <a:ea typeface="Times New Roman"/>
              <a:cs typeface="Times New Roman"/>
              <a:sym typeface="Times New Roman"/>
            </a:endParaRPr>
          </a:p>
          <a:p>
            <a:pPr indent="0" lvl="0" marL="0" rtl="0" algn="l">
              <a:spcBef>
                <a:spcPts val="0"/>
              </a:spcBef>
              <a:spcAft>
                <a:spcPts val="0"/>
              </a:spcAft>
              <a:buNone/>
            </a:pPr>
            <a:r>
              <a:t/>
            </a:r>
            <a:endParaRPr sz="2000">
              <a:latin typeface="Times New Roman"/>
              <a:ea typeface="Times New Roman"/>
              <a:cs typeface="Times New Roman"/>
              <a:sym typeface="Times New Roman"/>
            </a:endParaRPr>
          </a:p>
          <a:p>
            <a:pPr indent="0" lvl="0" marL="0" rtl="0" algn="l">
              <a:spcBef>
                <a:spcPts val="0"/>
              </a:spcBef>
              <a:spcAft>
                <a:spcPts val="0"/>
              </a:spcAft>
              <a:buNone/>
            </a:pPr>
            <a:r>
              <a:rPr b="1" i="1" lang="en" sz="2000">
                <a:solidFill>
                  <a:srgbClr val="FF0000"/>
                </a:solidFill>
                <a:latin typeface="Times New Roman"/>
                <a:ea typeface="Times New Roman"/>
                <a:cs typeface="Times New Roman"/>
                <a:sym typeface="Times New Roman"/>
              </a:rPr>
              <a:t>Dig into their WHY……it is the reason they want this, so listen, ask questions </a:t>
            </a:r>
            <a:r>
              <a:rPr b="1" i="1" lang="en" sz="2000">
                <a:solidFill>
                  <a:srgbClr val="0000FF"/>
                </a:solidFill>
                <a:latin typeface="Times New Roman"/>
                <a:ea typeface="Times New Roman"/>
                <a:cs typeface="Times New Roman"/>
                <a:sym typeface="Times New Roman"/>
              </a:rPr>
              <a:t>(ask about spouse/kids/grandkids, who will handle everything when they pass, etc)</a:t>
            </a:r>
            <a:r>
              <a:rPr b="1" i="1" lang="en" sz="2000">
                <a:solidFill>
                  <a:srgbClr val="FF0000"/>
                </a:solidFill>
                <a:latin typeface="Times New Roman"/>
                <a:ea typeface="Times New Roman"/>
                <a:cs typeface="Times New Roman"/>
                <a:sym typeface="Times New Roman"/>
              </a:rPr>
              <a:t> to get a full understanding. Use it throughout the rest of the presentation. Don’t move on too fast</a:t>
            </a:r>
            <a:endParaRPr b="1" i="1" sz="2000">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t/>
            </a:r>
            <a:endParaRPr b="1" i="1" sz="2000">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rPr lang="en" sz="2000">
                <a:latin typeface="Times New Roman"/>
                <a:ea typeface="Times New Roman"/>
                <a:cs typeface="Times New Roman"/>
                <a:sym typeface="Times New Roman"/>
              </a:rPr>
              <a:t>Are you wanting to get enough coverage for your final </a:t>
            </a:r>
            <a:r>
              <a:rPr lang="en" sz="2000">
                <a:latin typeface="Times New Roman"/>
                <a:ea typeface="Times New Roman"/>
                <a:cs typeface="Times New Roman"/>
                <a:sym typeface="Times New Roman"/>
              </a:rPr>
              <a:t>arrangements</a:t>
            </a:r>
            <a:r>
              <a:rPr lang="en" sz="2000">
                <a:latin typeface="Times New Roman"/>
                <a:ea typeface="Times New Roman"/>
                <a:cs typeface="Times New Roman"/>
                <a:sym typeface="Times New Roman"/>
              </a:rPr>
              <a:t> only, or do you want enough coverage to leave some </a:t>
            </a:r>
            <a:r>
              <a:rPr i="1" lang="en" sz="2000">
                <a:latin typeface="Times New Roman"/>
                <a:ea typeface="Times New Roman"/>
                <a:cs typeface="Times New Roman"/>
                <a:sym typeface="Times New Roman"/>
              </a:rPr>
              <a:t>I Love You Money</a:t>
            </a:r>
            <a:r>
              <a:rPr lang="en" sz="2000">
                <a:latin typeface="Times New Roman"/>
                <a:ea typeface="Times New Roman"/>
                <a:cs typeface="Times New Roman"/>
                <a:sym typeface="Times New Roman"/>
              </a:rPr>
              <a:t>?</a:t>
            </a:r>
            <a:endParaRPr sz="2500">
              <a:latin typeface="Times New Roman"/>
              <a:ea typeface="Times New Roman"/>
              <a:cs typeface="Times New Roman"/>
              <a:sym typeface="Times New Roman"/>
            </a:endParaRPr>
          </a:p>
          <a:p>
            <a:pPr indent="0" lvl="0" marL="0" rtl="0" algn="l">
              <a:spcBef>
                <a:spcPts val="0"/>
              </a:spcBef>
              <a:spcAft>
                <a:spcPts val="0"/>
              </a:spcAft>
              <a:buNone/>
            </a:pPr>
            <a:r>
              <a:t/>
            </a:r>
            <a:endParaRPr sz="2500">
              <a:latin typeface="Times New Roman"/>
              <a:ea typeface="Times New Roman"/>
              <a:cs typeface="Times New Roman"/>
              <a:sym typeface="Times New Roman"/>
            </a:endParaRPr>
          </a:p>
        </p:txBody>
      </p:sp>
      <p:sp>
        <p:nvSpPr>
          <p:cNvPr id="85" name="Google Shape;85;p17"/>
          <p:cNvSpPr txBox="1"/>
          <p:nvPr>
            <p:ph type="title"/>
          </p:nvPr>
        </p:nvSpPr>
        <p:spPr>
          <a:xfrm>
            <a:off x="71850" y="845425"/>
            <a:ext cx="9000300" cy="572700"/>
          </a:xfrm>
          <a:prstGeom prst="rect">
            <a:avLst/>
          </a:prstGeom>
          <a:solidFill>
            <a:srgbClr val="F1C23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Step 3: Discovery- Why are they looking for life insurance?</a:t>
            </a:r>
            <a:endParaRPr b="1" u="sng">
              <a:latin typeface="Times New Roman"/>
              <a:ea typeface="Times New Roman"/>
              <a:cs typeface="Times New Roman"/>
              <a:sym typeface="Times New Roman"/>
            </a:endParaRPr>
          </a:p>
        </p:txBody>
      </p:sp>
      <p:sp>
        <p:nvSpPr>
          <p:cNvPr id="86" name="Google Shape;86;p17"/>
          <p:cNvSpPr txBox="1"/>
          <p:nvPr>
            <p:ph type="title"/>
          </p:nvPr>
        </p:nvSpPr>
        <p:spPr>
          <a:xfrm>
            <a:off x="0" y="0"/>
            <a:ext cx="9144000" cy="572700"/>
          </a:xfrm>
          <a:prstGeom prst="rect">
            <a:avLst/>
          </a:prstGeom>
          <a:solidFill>
            <a:srgbClr val="000000"/>
          </a:solidFill>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3520" u="sng">
                <a:solidFill>
                  <a:srgbClr val="F1C232"/>
                </a:solidFill>
                <a:latin typeface="Times New Roman"/>
                <a:ea typeface="Times New Roman"/>
                <a:cs typeface="Times New Roman"/>
                <a:sym typeface="Times New Roman"/>
              </a:rPr>
              <a:t>Final Expense Presentation</a:t>
            </a:r>
            <a:endParaRPr b="1" sz="3520" u="sng">
              <a:solidFill>
                <a:srgbClr val="F1C232"/>
              </a:solidFill>
              <a:latin typeface="Times New Roman"/>
              <a:ea typeface="Times New Roman"/>
              <a:cs typeface="Times New Roman"/>
              <a:sym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54100" y="1418125"/>
            <a:ext cx="8958000" cy="341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2700">
              <a:latin typeface="Times New Roman"/>
              <a:ea typeface="Times New Roman"/>
              <a:cs typeface="Times New Roman"/>
              <a:sym typeface="Times New Roman"/>
            </a:endParaRPr>
          </a:p>
          <a:p>
            <a:pPr indent="0" lvl="0" marL="0" rtl="0" algn="l">
              <a:spcBef>
                <a:spcPts val="0"/>
              </a:spcBef>
              <a:spcAft>
                <a:spcPts val="0"/>
              </a:spcAft>
              <a:buNone/>
            </a:pPr>
            <a:r>
              <a:rPr lang="en" sz="2300">
                <a:latin typeface="Times New Roman"/>
                <a:ea typeface="Times New Roman"/>
                <a:cs typeface="Times New Roman"/>
                <a:sym typeface="Times New Roman"/>
              </a:rPr>
              <a:t>Mr./Ms. __________(First Name), I’m a medical field underwriter with access to all the major companies in the state. </a:t>
            </a:r>
            <a:endParaRPr sz="2300">
              <a:latin typeface="Times New Roman"/>
              <a:ea typeface="Times New Roman"/>
              <a:cs typeface="Times New Roman"/>
              <a:sym typeface="Times New Roman"/>
            </a:endParaRPr>
          </a:p>
          <a:p>
            <a:pPr indent="0" lvl="0" marL="0" rtl="0" algn="l">
              <a:spcBef>
                <a:spcPts val="0"/>
              </a:spcBef>
              <a:spcAft>
                <a:spcPts val="0"/>
              </a:spcAft>
              <a:buNone/>
            </a:pPr>
            <a:r>
              <a:t/>
            </a:r>
            <a:endParaRPr sz="2300">
              <a:latin typeface="Times New Roman"/>
              <a:ea typeface="Times New Roman"/>
              <a:cs typeface="Times New Roman"/>
              <a:sym typeface="Times New Roman"/>
            </a:endParaRPr>
          </a:p>
          <a:p>
            <a:pPr indent="0" lvl="0" marL="0" rtl="0" algn="l">
              <a:spcBef>
                <a:spcPts val="0"/>
              </a:spcBef>
              <a:spcAft>
                <a:spcPts val="0"/>
              </a:spcAft>
              <a:buNone/>
            </a:pPr>
            <a:r>
              <a:rPr lang="en" sz="2300">
                <a:latin typeface="Times New Roman"/>
                <a:ea typeface="Times New Roman"/>
                <a:cs typeface="Times New Roman"/>
                <a:sym typeface="Times New Roman"/>
              </a:rPr>
              <a:t>As you know we don’t </a:t>
            </a:r>
            <a:r>
              <a:rPr b="1" i="1" lang="en" sz="2300" u="sng">
                <a:latin typeface="Times New Roman"/>
                <a:ea typeface="Times New Roman"/>
                <a:cs typeface="Times New Roman"/>
                <a:sym typeface="Times New Roman"/>
              </a:rPr>
              <a:t>buy</a:t>
            </a:r>
            <a:r>
              <a:rPr lang="en" sz="2300">
                <a:latin typeface="Times New Roman"/>
                <a:ea typeface="Times New Roman"/>
                <a:cs typeface="Times New Roman"/>
                <a:sym typeface="Times New Roman"/>
              </a:rPr>
              <a:t> insurance, we have to </a:t>
            </a:r>
            <a:r>
              <a:rPr b="1" i="1" lang="en" sz="2300" u="sng">
                <a:latin typeface="Times New Roman"/>
                <a:ea typeface="Times New Roman"/>
                <a:cs typeface="Times New Roman"/>
                <a:sym typeface="Times New Roman"/>
              </a:rPr>
              <a:t>apply</a:t>
            </a:r>
            <a:r>
              <a:rPr lang="en" sz="2300">
                <a:latin typeface="Times New Roman"/>
                <a:ea typeface="Times New Roman"/>
                <a:cs typeface="Times New Roman"/>
                <a:sym typeface="Times New Roman"/>
              </a:rPr>
              <a:t> for it. </a:t>
            </a:r>
            <a:endParaRPr sz="2300">
              <a:latin typeface="Times New Roman"/>
              <a:ea typeface="Times New Roman"/>
              <a:cs typeface="Times New Roman"/>
              <a:sym typeface="Times New Roman"/>
            </a:endParaRPr>
          </a:p>
          <a:p>
            <a:pPr indent="0" lvl="0" marL="0" rtl="0" algn="l">
              <a:spcBef>
                <a:spcPts val="0"/>
              </a:spcBef>
              <a:spcAft>
                <a:spcPts val="0"/>
              </a:spcAft>
              <a:buNone/>
            </a:pPr>
            <a:r>
              <a:t/>
            </a:r>
            <a:endParaRPr sz="2300">
              <a:latin typeface="Times New Roman"/>
              <a:ea typeface="Times New Roman"/>
              <a:cs typeface="Times New Roman"/>
              <a:sym typeface="Times New Roman"/>
            </a:endParaRPr>
          </a:p>
          <a:p>
            <a:pPr indent="0" lvl="0" marL="0" rtl="0" algn="l">
              <a:spcBef>
                <a:spcPts val="0"/>
              </a:spcBef>
              <a:spcAft>
                <a:spcPts val="0"/>
              </a:spcAft>
              <a:buNone/>
            </a:pPr>
            <a:r>
              <a:rPr lang="en" sz="2300">
                <a:latin typeface="Times New Roman"/>
                <a:ea typeface="Times New Roman"/>
                <a:cs typeface="Times New Roman"/>
                <a:sym typeface="Times New Roman"/>
              </a:rPr>
              <a:t>So we need to go over a few questions to match you up with the company that will accept your health history, </a:t>
            </a:r>
            <a:r>
              <a:rPr b="1" i="1" lang="en" sz="2300" u="sng">
                <a:latin typeface="Times New Roman"/>
                <a:ea typeface="Times New Roman"/>
                <a:cs typeface="Times New Roman"/>
                <a:sym typeface="Times New Roman"/>
              </a:rPr>
              <a:t>but also</a:t>
            </a:r>
            <a:r>
              <a:rPr lang="en" sz="2300">
                <a:latin typeface="Times New Roman"/>
                <a:ea typeface="Times New Roman"/>
                <a:cs typeface="Times New Roman"/>
                <a:sym typeface="Times New Roman"/>
              </a:rPr>
              <a:t> is affordable for your budget, </a:t>
            </a:r>
            <a:endParaRPr sz="2300">
              <a:latin typeface="Times New Roman"/>
              <a:ea typeface="Times New Roman"/>
              <a:cs typeface="Times New Roman"/>
              <a:sym typeface="Times New Roman"/>
            </a:endParaRPr>
          </a:p>
          <a:p>
            <a:pPr indent="0" lvl="0" marL="0" rtl="0" algn="l">
              <a:spcBef>
                <a:spcPts val="0"/>
              </a:spcBef>
              <a:spcAft>
                <a:spcPts val="0"/>
              </a:spcAft>
              <a:buNone/>
            </a:pPr>
            <a:r>
              <a:t/>
            </a:r>
            <a:endParaRPr sz="2300">
              <a:latin typeface="Times New Roman"/>
              <a:ea typeface="Times New Roman"/>
              <a:cs typeface="Times New Roman"/>
              <a:sym typeface="Times New Roman"/>
            </a:endParaRPr>
          </a:p>
          <a:p>
            <a:pPr indent="0" lvl="0" marL="0" rtl="0" algn="l">
              <a:spcBef>
                <a:spcPts val="0"/>
              </a:spcBef>
              <a:spcAft>
                <a:spcPts val="0"/>
              </a:spcAft>
              <a:buNone/>
            </a:pPr>
            <a:r>
              <a:rPr lang="en" sz="2300">
                <a:latin typeface="Times New Roman"/>
                <a:ea typeface="Times New Roman"/>
                <a:cs typeface="Times New Roman"/>
                <a:sym typeface="Times New Roman"/>
              </a:rPr>
              <a:t>In order for us to submit an application based on what</a:t>
            </a:r>
            <a:r>
              <a:rPr b="1" i="1" lang="en" sz="2300" u="sng">
                <a:latin typeface="Times New Roman"/>
                <a:ea typeface="Times New Roman"/>
                <a:cs typeface="Times New Roman"/>
                <a:sym typeface="Times New Roman"/>
              </a:rPr>
              <a:t> you </a:t>
            </a:r>
            <a:r>
              <a:rPr lang="en" sz="2300">
                <a:latin typeface="Times New Roman"/>
                <a:ea typeface="Times New Roman"/>
                <a:cs typeface="Times New Roman"/>
                <a:sym typeface="Times New Roman"/>
              </a:rPr>
              <a:t> want, we will need to do the following:</a:t>
            </a:r>
            <a:endParaRPr sz="3200">
              <a:latin typeface="Times New Roman"/>
              <a:ea typeface="Times New Roman"/>
              <a:cs typeface="Times New Roman"/>
              <a:sym typeface="Times New Roman"/>
            </a:endParaRPr>
          </a:p>
        </p:txBody>
      </p:sp>
      <p:sp>
        <p:nvSpPr>
          <p:cNvPr id="92" name="Google Shape;92;p18"/>
          <p:cNvSpPr txBox="1"/>
          <p:nvPr>
            <p:ph type="title"/>
          </p:nvPr>
        </p:nvSpPr>
        <p:spPr>
          <a:xfrm>
            <a:off x="71850" y="845425"/>
            <a:ext cx="9000300" cy="572700"/>
          </a:xfrm>
          <a:prstGeom prst="rect">
            <a:avLst/>
          </a:prstGeom>
          <a:solidFill>
            <a:srgbClr val="F1C23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Step 4: The Process- 4 steps to getting approved</a:t>
            </a:r>
            <a:endParaRPr b="1" u="sng">
              <a:latin typeface="Times New Roman"/>
              <a:ea typeface="Times New Roman"/>
              <a:cs typeface="Times New Roman"/>
              <a:sym typeface="Times New Roman"/>
            </a:endParaRPr>
          </a:p>
        </p:txBody>
      </p:sp>
      <p:sp>
        <p:nvSpPr>
          <p:cNvPr id="93" name="Google Shape;93;p18"/>
          <p:cNvSpPr txBox="1"/>
          <p:nvPr>
            <p:ph type="title"/>
          </p:nvPr>
        </p:nvSpPr>
        <p:spPr>
          <a:xfrm>
            <a:off x="0" y="0"/>
            <a:ext cx="9144000" cy="572700"/>
          </a:xfrm>
          <a:prstGeom prst="rect">
            <a:avLst/>
          </a:prstGeom>
          <a:solidFill>
            <a:srgbClr val="000000"/>
          </a:solidFill>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3520" u="sng">
                <a:solidFill>
                  <a:srgbClr val="F1C232"/>
                </a:solidFill>
                <a:latin typeface="Times New Roman"/>
                <a:ea typeface="Times New Roman"/>
                <a:cs typeface="Times New Roman"/>
                <a:sym typeface="Times New Roman"/>
              </a:rPr>
              <a:t>Final Expense Presentation</a:t>
            </a:r>
            <a:endParaRPr b="1" sz="3520" u="sng">
              <a:solidFill>
                <a:srgbClr val="F1C232"/>
              </a:solidFill>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54100" y="1418125"/>
            <a:ext cx="8958000" cy="341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Times New Roman"/>
              <a:ea typeface="Times New Roman"/>
              <a:cs typeface="Times New Roman"/>
              <a:sym typeface="Times New Roman"/>
            </a:endParaRPr>
          </a:p>
          <a:p>
            <a:pPr indent="0" lvl="0" marL="457200" rtl="0" algn="l">
              <a:spcBef>
                <a:spcPts val="0"/>
              </a:spcBef>
              <a:spcAft>
                <a:spcPts val="0"/>
              </a:spcAft>
              <a:buClr>
                <a:schemeClr val="dk1"/>
              </a:buClr>
              <a:buSzPts val="1100"/>
              <a:buFont typeface="Arial"/>
              <a:buNone/>
            </a:pPr>
            <a:r>
              <a:t/>
            </a:r>
            <a:endParaRPr sz="3000">
              <a:latin typeface="Times New Roman"/>
              <a:ea typeface="Times New Roman"/>
              <a:cs typeface="Times New Roman"/>
              <a:sym typeface="Times New Roman"/>
            </a:endParaRPr>
          </a:p>
          <a:p>
            <a:pPr indent="0" lvl="0" marL="0" rtl="0" algn="l">
              <a:spcBef>
                <a:spcPts val="0"/>
              </a:spcBef>
              <a:spcAft>
                <a:spcPts val="0"/>
              </a:spcAft>
              <a:buNone/>
            </a:pPr>
            <a:r>
              <a:rPr lang="en" sz="3000">
                <a:latin typeface="Times New Roman"/>
                <a:ea typeface="Times New Roman"/>
                <a:cs typeface="Times New Roman"/>
                <a:sym typeface="Times New Roman"/>
              </a:rPr>
              <a:t>Step 1:</a:t>
            </a:r>
            <a:endParaRPr sz="3000">
              <a:latin typeface="Times New Roman"/>
              <a:ea typeface="Times New Roman"/>
              <a:cs typeface="Times New Roman"/>
              <a:sym typeface="Times New Roman"/>
            </a:endParaRPr>
          </a:p>
          <a:p>
            <a:pPr indent="0" lvl="0" marL="0" rtl="0" algn="l">
              <a:spcBef>
                <a:spcPts val="0"/>
              </a:spcBef>
              <a:spcAft>
                <a:spcPts val="0"/>
              </a:spcAft>
              <a:buNone/>
            </a:pPr>
            <a:r>
              <a:t/>
            </a:r>
            <a:endParaRPr sz="3000">
              <a:latin typeface="Times New Roman"/>
              <a:ea typeface="Times New Roman"/>
              <a:cs typeface="Times New Roman"/>
              <a:sym typeface="Times New Roman"/>
            </a:endParaRPr>
          </a:p>
          <a:p>
            <a:pPr indent="0" lvl="0" marL="0" rtl="0" algn="l">
              <a:spcBef>
                <a:spcPts val="0"/>
              </a:spcBef>
              <a:spcAft>
                <a:spcPts val="0"/>
              </a:spcAft>
              <a:buNone/>
            </a:pPr>
            <a:r>
              <a:rPr lang="en" sz="3000">
                <a:latin typeface="Times New Roman"/>
                <a:ea typeface="Times New Roman"/>
                <a:cs typeface="Times New Roman"/>
                <a:sym typeface="Times New Roman"/>
              </a:rPr>
              <a:t>Complete a basic client profile such as name, address, phone number, email, etc to verify your basic info.</a:t>
            </a:r>
            <a:endParaRPr sz="3000">
              <a:latin typeface="Times New Roman"/>
              <a:ea typeface="Times New Roman"/>
              <a:cs typeface="Times New Roman"/>
              <a:sym typeface="Times New Roman"/>
            </a:endParaRPr>
          </a:p>
          <a:p>
            <a:pPr indent="0" lvl="0" marL="0" rtl="0" algn="l">
              <a:spcBef>
                <a:spcPts val="0"/>
              </a:spcBef>
              <a:spcAft>
                <a:spcPts val="0"/>
              </a:spcAft>
              <a:buNone/>
            </a:pPr>
            <a:r>
              <a:t/>
            </a:r>
            <a:endParaRPr sz="3000">
              <a:latin typeface="Times New Roman"/>
              <a:ea typeface="Times New Roman"/>
              <a:cs typeface="Times New Roman"/>
              <a:sym typeface="Times New Roman"/>
            </a:endParaRPr>
          </a:p>
          <a:p>
            <a:pPr indent="0" lvl="0" marL="0" rtl="0" algn="l">
              <a:spcBef>
                <a:spcPts val="0"/>
              </a:spcBef>
              <a:spcAft>
                <a:spcPts val="0"/>
              </a:spcAft>
              <a:buNone/>
            </a:pPr>
            <a:r>
              <a:rPr lang="en" sz="3000">
                <a:latin typeface="Times New Roman"/>
                <a:ea typeface="Times New Roman"/>
                <a:cs typeface="Times New Roman"/>
                <a:sym typeface="Times New Roman"/>
              </a:rPr>
              <a:t>Have you moved in the last 6 years?</a:t>
            </a:r>
            <a:endParaRPr sz="3000">
              <a:latin typeface="Times New Roman"/>
              <a:ea typeface="Times New Roman"/>
              <a:cs typeface="Times New Roman"/>
              <a:sym typeface="Times New Roman"/>
            </a:endParaRPr>
          </a:p>
          <a:p>
            <a:pPr indent="0" lvl="0" marL="0" rtl="0" algn="l">
              <a:spcBef>
                <a:spcPts val="0"/>
              </a:spcBef>
              <a:spcAft>
                <a:spcPts val="0"/>
              </a:spcAft>
              <a:buNone/>
            </a:pPr>
            <a:r>
              <a:t/>
            </a:r>
            <a:endParaRPr sz="1800">
              <a:latin typeface="Times New Roman"/>
              <a:ea typeface="Times New Roman"/>
              <a:cs typeface="Times New Roman"/>
              <a:sym typeface="Times New Roman"/>
            </a:endParaRPr>
          </a:p>
        </p:txBody>
      </p:sp>
      <p:sp>
        <p:nvSpPr>
          <p:cNvPr id="99" name="Google Shape;99;p19"/>
          <p:cNvSpPr txBox="1"/>
          <p:nvPr>
            <p:ph type="title"/>
          </p:nvPr>
        </p:nvSpPr>
        <p:spPr>
          <a:xfrm>
            <a:off x="71850" y="845425"/>
            <a:ext cx="9000300" cy="572700"/>
          </a:xfrm>
          <a:prstGeom prst="rect">
            <a:avLst/>
          </a:prstGeom>
          <a:solidFill>
            <a:srgbClr val="F1C23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Step 4: The Process- 4 steps to getting approved</a:t>
            </a:r>
            <a:endParaRPr b="1" u="sng">
              <a:latin typeface="Times New Roman"/>
              <a:ea typeface="Times New Roman"/>
              <a:cs typeface="Times New Roman"/>
              <a:sym typeface="Times New Roman"/>
            </a:endParaRPr>
          </a:p>
        </p:txBody>
      </p:sp>
      <p:sp>
        <p:nvSpPr>
          <p:cNvPr id="100" name="Google Shape;100;p19"/>
          <p:cNvSpPr txBox="1"/>
          <p:nvPr>
            <p:ph type="title"/>
          </p:nvPr>
        </p:nvSpPr>
        <p:spPr>
          <a:xfrm>
            <a:off x="0" y="0"/>
            <a:ext cx="9144000" cy="572700"/>
          </a:xfrm>
          <a:prstGeom prst="rect">
            <a:avLst/>
          </a:prstGeom>
          <a:solidFill>
            <a:srgbClr val="000000"/>
          </a:solidFill>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3520" u="sng">
                <a:solidFill>
                  <a:srgbClr val="F1C232"/>
                </a:solidFill>
                <a:latin typeface="Times New Roman"/>
                <a:ea typeface="Times New Roman"/>
                <a:cs typeface="Times New Roman"/>
                <a:sym typeface="Times New Roman"/>
              </a:rPr>
              <a:t>Final Expense Presentation</a:t>
            </a:r>
            <a:endParaRPr b="1" sz="3520" u="sng">
              <a:solidFill>
                <a:srgbClr val="F1C232"/>
              </a:solidFill>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54100" y="1418125"/>
            <a:ext cx="8958000" cy="341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latin typeface="Times New Roman"/>
              <a:ea typeface="Times New Roman"/>
              <a:cs typeface="Times New Roman"/>
              <a:sym typeface="Times New Roman"/>
            </a:endParaRPr>
          </a:p>
          <a:p>
            <a:pPr indent="0" lvl="0" marL="457200" rtl="0" algn="l">
              <a:spcBef>
                <a:spcPts val="0"/>
              </a:spcBef>
              <a:spcAft>
                <a:spcPts val="0"/>
              </a:spcAft>
              <a:buNone/>
            </a:pPr>
            <a:r>
              <a:t/>
            </a:r>
            <a:endParaRPr sz="3000">
              <a:latin typeface="Times New Roman"/>
              <a:ea typeface="Times New Roman"/>
              <a:cs typeface="Times New Roman"/>
              <a:sym typeface="Times New Roman"/>
            </a:endParaRPr>
          </a:p>
          <a:p>
            <a:pPr indent="0" lvl="0" marL="0" rtl="0" algn="l">
              <a:spcBef>
                <a:spcPts val="0"/>
              </a:spcBef>
              <a:spcAft>
                <a:spcPts val="0"/>
              </a:spcAft>
              <a:buNone/>
            </a:pPr>
            <a:r>
              <a:rPr lang="en" sz="3000">
                <a:latin typeface="Times New Roman"/>
                <a:ea typeface="Times New Roman"/>
                <a:cs typeface="Times New Roman"/>
                <a:sym typeface="Times New Roman"/>
              </a:rPr>
              <a:t>Step 2:</a:t>
            </a:r>
            <a:endParaRPr sz="3000">
              <a:latin typeface="Times New Roman"/>
              <a:ea typeface="Times New Roman"/>
              <a:cs typeface="Times New Roman"/>
              <a:sym typeface="Times New Roman"/>
            </a:endParaRPr>
          </a:p>
          <a:p>
            <a:pPr indent="0" lvl="0" marL="0" rtl="0" algn="l">
              <a:spcBef>
                <a:spcPts val="0"/>
              </a:spcBef>
              <a:spcAft>
                <a:spcPts val="0"/>
              </a:spcAft>
              <a:buNone/>
            </a:pPr>
            <a:r>
              <a:t/>
            </a:r>
            <a:endParaRPr sz="3000">
              <a:latin typeface="Times New Roman"/>
              <a:ea typeface="Times New Roman"/>
              <a:cs typeface="Times New Roman"/>
              <a:sym typeface="Times New Roman"/>
            </a:endParaRPr>
          </a:p>
          <a:p>
            <a:pPr indent="0" lvl="0" marL="0" rtl="0" algn="l">
              <a:spcBef>
                <a:spcPts val="0"/>
              </a:spcBef>
              <a:spcAft>
                <a:spcPts val="0"/>
              </a:spcAft>
              <a:buNone/>
            </a:pPr>
            <a:r>
              <a:rPr lang="en" sz="3000">
                <a:latin typeface="Times New Roman"/>
                <a:ea typeface="Times New Roman"/>
                <a:cs typeface="Times New Roman"/>
                <a:sym typeface="Times New Roman"/>
              </a:rPr>
              <a:t>Companies will a</a:t>
            </a:r>
            <a:r>
              <a:rPr lang="en" sz="3000">
                <a:latin typeface="Times New Roman"/>
                <a:ea typeface="Times New Roman"/>
                <a:cs typeface="Times New Roman"/>
                <a:sym typeface="Times New Roman"/>
              </a:rPr>
              <a:t>sk a few lifestyle questions, and check your driving record. </a:t>
            </a:r>
            <a:endParaRPr sz="30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p>
            <a:pPr indent="0" lvl="0" marL="0" rtl="0" algn="l">
              <a:spcBef>
                <a:spcPts val="0"/>
              </a:spcBef>
              <a:spcAft>
                <a:spcPts val="0"/>
              </a:spcAft>
              <a:buNone/>
            </a:pPr>
            <a:r>
              <a:rPr lang="en" sz="3000">
                <a:latin typeface="Times New Roman"/>
                <a:ea typeface="Times New Roman"/>
                <a:cs typeface="Times New Roman"/>
                <a:sym typeface="Times New Roman"/>
              </a:rPr>
              <a:t>Do you have your driver’s license or ID with you</a:t>
            </a:r>
            <a:r>
              <a:rPr lang="en" sz="3000">
                <a:latin typeface="Times New Roman"/>
                <a:ea typeface="Times New Roman"/>
                <a:cs typeface="Times New Roman"/>
                <a:sym typeface="Times New Roman"/>
              </a:rPr>
              <a:t>?</a:t>
            </a:r>
            <a:endParaRPr sz="3000">
              <a:latin typeface="Times New Roman"/>
              <a:ea typeface="Times New Roman"/>
              <a:cs typeface="Times New Roman"/>
              <a:sym typeface="Times New Roman"/>
            </a:endParaRPr>
          </a:p>
          <a:p>
            <a:pPr indent="0" lvl="0" marL="0" rtl="0" algn="l">
              <a:spcBef>
                <a:spcPts val="0"/>
              </a:spcBef>
              <a:spcAft>
                <a:spcPts val="0"/>
              </a:spcAft>
              <a:buNone/>
            </a:pPr>
            <a:r>
              <a:t/>
            </a:r>
            <a:endParaRPr sz="1800">
              <a:latin typeface="Times New Roman"/>
              <a:ea typeface="Times New Roman"/>
              <a:cs typeface="Times New Roman"/>
              <a:sym typeface="Times New Roman"/>
            </a:endParaRPr>
          </a:p>
        </p:txBody>
      </p:sp>
      <p:sp>
        <p:nvSpPr>
          <p:cNvPr id="106" name="Google Shape;106;p20"/>
          <p:cNvSpPr txBox="1"/>
          <p:nvPr>
            <p:ph type="title"/>
          </p:nvPr>
        </p:nvSpPr>
        <p:spPr>
          <a:xfrm>
            <a:off x="71850" y="845425"/>
            <a:ext cx="9000300" cy="572700"/>
          </a:xfrm>
          <a:prstGeom prst="rect">
            <a:avLst/>
          </a:prstGeom>
          <a:solidFill>
            <a:srgbClr val="F1C23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Step 4: The Process- 4 steps to getting approved</a:t>
            </a:r>
            <a:endParaRPr b="1" u="sng">
              <a:latin typeface="Times New Roman"/>
              <a:ea typeface="Times New Roman"/>
              <a:cs typeface="Times New Roman"/>
              <a:sym typeface="Times New Roman"/>
            </a:endParaRPr>
          </a:p>
        </p:txBody>
      </p:sp>
      <p:sp>
        <p:nvSpPr>
          <p:cNvPr id="107" name="Google Shape;107;p20"/>
          <p:cNvSpPr txBox="1"/>
          <p:nvPr>
            <p:ph type="title"/>
          </p:nvPr>
        </p:nvSpPr>
        <p:spPr>
          <a:xfrm>
            <a:off x="0" y="0"/>
            <a:ext cx="9144000" cy="572700"/>
          </a:xfrm>
          <a:prstGeom prst="rect">
            <a:avLst/>
          </a:prstGeom>
          <a:solidFill>
            <a:srgbClr val="000000"/>
          </a:solidFill>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3520" u="sng">
                <a:solidFill>
                  <a:srgbClr val="F1C232"/>
                </a:solidFill>
                <a:latin typeface="Times New Roman"/>
                <a:ea typeface="Times New Roman"/>
                <a:cs typeface="Times New Roman"/>
                <a:sym typeface="Times New Roman"/>
              </a:rPr>
              <a:t>Final Expense Presentation</a:t>
            </a:r>
            <a:endParaRPr b="1" sz="3520" u="sng">
              <a:solidFill>
                <a:srgbClr val="F1C232"/>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1"/>
          <p:cNvSpPr txBox="1"/>
          <p:nvPr>
            <p:ph type="title"/>
          </p:nvPr>
        </p:nvSpPr>
        <p:spPr>
          <a:xfrm>
            <a:off x="71850" y="1483000"/>
            <a:ext cx="8958000" cy="3410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latin typeface="Times New Roman"/>
                <a:ea typeface="Times New Roman"/>
                <a:cs typeface="Times New Roman"/>
                <a:sym typeface="Times New Roman"/>
              </a:rPr>
              <a:t>Step 3:</a:t>
            </a:r>
            <a:endParaRPr sz="2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2000">
                <a:latin typeface="Times New Roman"/>
                <a:ea typeface="Times New Roman"/>
                <a:cs typeface="Times New Roman"/>
                <a:sym typeface="Times New Roman"/>
              </a:rPr>
              <a:t>Companies will need to verify your medical and prescription history. Are you familiar with the MIB Report?</a:t>
            </a:r>
            <a:endParaRPr sz="2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2000">
                <a:latin typeface="Times New Roman"/>
                <a:ea typeface="Times New Roman"/>
                <a:cs typeface="Times New Roman"/>
                <a:sym typeface="Times New Roman"/>
              </a:rPr>
              <a:t>I’m sure you remember back in the day you either took your medical records from one doctor to the next doctor, but you probably haven’t done that in a long time right? </a:t>
            </a:r>
            <a:endParaRPr sz="2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2000">
                <a:latin typeface="Times New Roman"/>
                <a:ea typeface="Times New Roman"/>
                <a:cs typeface="Times New Roman"/>
                <a:sym typeface="Times New Roman"/>
              </a:rPr>
              <a:t>That’s because your medical records are now in the MIB, which stands for Medical Information Bureau which is verified with your social.</a:t>
            </a:r>
            <a:endParaRPr sz="2000">
              <a:latin typeface="Times New Roman"/>
              <a:ea typeface="Times New Roman"/>
              <a:cs typeface="Times New Roman"/>
              <a:sym typeface="Times New Roman"/>
            </a:endParaRPr>
          </a:p>
          <a:p>
            <a:pPr indent="0" lvl="0" marL="0" rtl="0" algn="l">
              <a:spcBef>
                <a:spcPts val="0"/>
              </a:spcBef>
              <a:spcAft>
                <a:spcPts val="0"/>
              </a:spcAft>
              <a:buNone/>
            </a:pPr>
            <a:r>
              <a:t/>
            </a:r>
            <a:endParaRPr sz="1000">
              <a:latin typeface="Times New Roman"/>
              <a:ea typeface="Times New Roman"/>
              <a:cs typeface="Times New Roman"/>
              <a:sym typeface="Times New Roman"/>
            </a:endParaRPr>
          </a:p>
          <a:p>
            <a:pPr indent="0" lvl="0" marL="0" rtl="0" algn="l">
              <a:spcBef>
                <a:spcPts val="0"/>
              </a:spcBef>
              <a:spcAft>
                <a:spcPts val="0"/>
              </a:spcAft>
              <a:buNone/>
            </a:pPr>
            <a:r>
              <a:rPr lang="en" sz="2000">
                <a:latin typeface="Times New Roman"/>
                <a:ea typeface="Times New Roman"/>
                <a:cs typeface="Times New Roman"/>
                <a:sym typeface="Times New Roman"/>
              </a:rPr>
              <a:t>Do you know your social or have your Social Security card handy?</a:t>
            </a:r>
            <a:endParaRPr sz="2000">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 sz="1500" u="sng">
                <a:latin typeface="Times New Roman"/>
                <a:ea typeface="Times New Roman"/>
                <a:cs typeface="Times New Roman"/>
                <a:sym typeface="Times New Roman"/>
              </a:rPr>
              <a:t>Rebuttals:</a:t>
            </a:r>
            <a:r>
              <a:rPr lang="en" sz="1500">
                <a:solidFill>
                  <a:srgbClr val="FF0000"/>
                </a:solidFill>
                <a:latin typeface="Times New Roman"/>
                <a:ea typeface="Times New Roman"/>
                <a:cs typeface="Times New Roman"/>
                <a:sym typeface="Times New Roman"/>
              </a:rPr>
              <a:t> Not giving social </a:t>
            </a:r>
            <a:r>
              <a:rPr lang="en" sz="1500">
                <a:solidFill>
                  <a:srgbClr val="0000FF"/>
                </a:solidFill>
                <a:latin typeface="Times New Roman"/>
                <a:ea typeface="Times New Roman"/>
                <a:cs typeface="Times New Roman"/>
                <a:sym typeface="Times New Roman"/>
              </a:rPr>
              <a:t>(not only is tied to your medical records, but I’m sure you know you’re not the only person with your same name, so they can’t verify your medical records without it)</a:t>
            </a:r>
            <a:endParaRPr sz="1500">
              <a:solidFill>
                <a:srgbClr val="FF0000"/>
              </a:solidFill>
              <a:latin typeface="Times New Roman"/>
              <a:ea typeface="Times New Roman"/>
              <a:cs typeface="Times New Roman"/>
              <a:sym typeface="Times New Roman"/>
            </a:endParaRPr>
          </a:p>
          <a:p>
            <a:pPr indent="0" lvl="0" marL="0" rtl="0" algn="l">
              <a:spcBef>
                <a:spcPts val="0"/>
              </a:spcBef>
              <a:spcAft>
                <a:spcPts val="0"/>
              </a:spcAft>
              <a:buNone/>
            </a:pPr>
            <a:r>
              <a:t/>
            </a:r>
            <a:endParaRPr sz="2000">
              <a:latin typeface="Times New Roman"/>
              <a:ea typeface="Times New Roman"/>
              <a:cs typeface="Times New Roman"/>
              <a:sym typeface="Times New Roman"/>
            </a:endParaRPr>
          </a:p>
        </p:txBody>
      </p:sp>
      <p:sp>
        <p:nvSpPr>
          <p:cNvPr id="113" name="Google Shape;113;p21"/>
          <p:cNvSpPr txBox="1"/>
          <p:nvPr>
            <p:ph type="title"/>
          </p:nvPr>
        </p:nvSpPr>
        <p:spPr>
          <a:xfrm>
            <a:off x="71850" y="641525"/>
            <a:ext cx="9000300" cy="572700"/>
          </a:xfrm>
          <a:prstGeom prst="rect">
            <a:avLst/>
          </a:prstGeom>
          <a:solidFill>
            <a:srgbClr val="F1C233"/>
          </a:solidFill>
          <a:ln cap="flat" cmpd="sng" w="38100">
            <a:solidFill>
              <a:srgbClr val="000000"/>
            </a:solidFill>
            <a:prstDash val="solid"/>
            <a:round/>
            <a:headEnd len="sm" w="sm" type="none"/>
            <a:tailEnd len="sm" w="sm" type="none"/>
          </a:ln>
        </p:spPr>
        <p:txBody>
          <a:bodyPr anchorCtr="0" anchor="ctr" bIns="91425" lIns="91425" spcFirstLastPara="1" rIns="91425" wrap="square" tIns="91425">
            <a:normAutofit fontScale="90000"/>
          </a:bodyPr>
          <a:lstStyle/>
          <a:p>
            <a:pPr indent="0" lvl="0" marL="0" rtl="0" algn="ctr">
              <a:spcBef>
                <a:spcPts val="0"/>
              </a:spcBef>
              <a:spcAft>
                <a:spcPts val="0"/>
              </a:spcAft>
              <a:buNone/>
            </a:pPr>
            <a:r>
              <a:rPr b="1" lang="en" u="sng">
                <a:latin typeface="Times New Roman"/>
                <a:ea typeface="Times New Roman"/>
                <a:cs typeface="Times New Roman"/>
                <a:sym typeface="Times New Roman"/>
              </a:rPr>
              <a:t>Step 4: The Process- 4 steps to getting approved</a:t>
            </a:r>
            <a:endParaRPr b="1" u="sng">
              <a:latin typeface="Times New Roman"/>
              <a:ea typeface="Times New Roman"/>
              <a:cs typeface="Times New Roman"/>
              <a:sym typeface="Times New Roman"/>
            </a:endParaRPr>
          </a:p>
        </p:txBody>
      </p:sp>
      <p:sp>
        <p:nvSpPr>
          <p:cNvPr id="114" name="Google Shape;114;p21"/>
          <p:cNvSpPr txBox="1"/>
          <p:nvPr>
            <p:ph type="title"/>
          </p:nvPr>
        </p:nvSpPr>
        <p:spPr>
          <a:xfrm>
            <a:off x="0" y="0"/>
            <a:ext cx="9144000" cy="572700"/>
          </a:xfrm>
          <a:prstGeom prst="rect">
            <a:avLst/>
          </a:prstGeom>
          <a:solidFill>
            <a:srgbClr val="000000"/>
          </a:solidFill>
        </p:spPr>
        <p:txBody>
          <a:bodyPr anchorCtr="0" anchor="ctr" bIns="91425" lIns="91425" spcFirstLastPara="1" rIns="91425" wrap="square" tIns="91425">
            <a:noAutofit/>
          </a:bodyPr>
          <a:lstStyle/>
          <a:p>
            <a:pPr indent="0" lvl="0" marL="0" rtl="0" algn="ctr">
              <a:spcBef>
                <a:spcPts val="0"/>
              </a:spcBef>
              <a:spcAft>
                <a:spcPts val="0"/>
              </a:spcAft>
              <a:buSzPts val="990"/>
              <a:buNone/>
            </a:pPr>
            <a:r>
              <a:rPr b="1" lang="en" sz="3520" u="sng">
                <a:solidFill>
                  <a:srgbClr val="F1C232"/>
                </a:solidFill>
                <a:latin typeface="Times New Roman"/>
                <a:ea typeface="Times New Roman"/>
                <a:cs typeface="Times New Roman"/>
                <a:sym typeface="Times New Roman"/>
              </a:rPr>
              <a:t>Final Expense Presentation</a:t>
            </a:r>
            <a:endParaRPr b="1" sz="3520" u="sng">
              <a:solidFill>
                <a:srgbClr val="F1C232"/>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