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3e902ad5e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3e902ad5e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3e902ad5e1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3e902ad5e1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3e902ad5e1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3e902ad5e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40b99b29e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40b99b29e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3e902ad5e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3e902ad5e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40b99b29e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40b99b29e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3e902ad5e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3e902ad5e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3e902ad5e1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3e902ad5e1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b89d7a330d53b4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b89d7a330d53b4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3e902ad5e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3e902ad5e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3e902ad5e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3e902ad5e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3e902ad5e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3e902ad5e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3e902ad5e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3e902ad5e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3e902ad5e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3e902ad5e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3e902ad5e1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3e902ad5e1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40b99b29e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40b99b29e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6.jp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8.png"/><Relationship Id="rId8"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4294967295" type="title"/>
          </p:nvPr>
        </p:nvSpPr>
        <p:spPr>
          <a:xfrm>
            <a:off x="0" y="0"/>
            <a:ext cx="9144000" cy="4872600"/>
          </a:xfrm>
          <a:prstGeom prst="rect">
            <a:avLst/>
          </a:prstGeom>
          <a:solidFill>
            <a:srgbClr val="BF9000"/>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6120" u="sng">
                <a:latin typeface="Times New Roman"/>
                <a:ea typeface="Times New Roman"/>
                <a:cs typeface="Times New Roman"/>
                <a:sym typeface="Times New Roman"/>
              </a:rPr>
              <a:t>IUL</a:t>
            </a:r>
            <a:r>
              <a:rPr b="1" lang="en" sz="6120" u="sng">
                <a:latin typeface="Times New Roman"/>
                <a:ea typeface="Times New Roman"/>
                <a:cs typeface="Times New Roman"/>
                <a:sym typeface="Times New Roman"/>
              </a:rPr>
              <a:t> Presentation</a:t>
            </a:r>
            <a:endParaRPr b="1" sz="6120" u="sng">
              <a:latin typeface="Times New Roman"/>
              <a:ea typeface="Times New Roman"/>
              <a:cs typeface="Times New Roman"/>
              <a:sym typeface="Times New Roman"/>
            </a:endParaRPr>
          </a:p>
          <a:p>
            <a:pPr indent="0" lvl="0" marL="0" rtl="0" algn="ctr">
              <a:spcBef>
                <a:spcPts val="0"/>
              </a:spcBef>
              <a:spcAft>
                <a:spcPts val="0"/>
              </a:spcAft>
              <a:buSzPts val="990"/>
              <a:buNone/>
            </a:pPr>
            <a:r>
              <a:rPr b="1" lang="en" sz="6120" u="sng">
                <a:latin typeface="Times New Roman"/>
                <a:ea typeface="Times New Roman"/>
                <a:cs typeface="Times New Roman"/>
                <a:sym typeface="Times New Roman"/>
              </a:rPr>
              <a:t>For </a:t>
            </a:r>
            <a:endParaRPr b="1" sz="6120" u="sng">
              <a:latin typeface="Times New Roman"/>
              <a:ea typeface="Times New Roman"/>
              <a:cs typeface="Times New Roman"/>
              <a:sym typeface="Times New Roman"/>
            </a:endParaRPr>
          </a:p>
          <a:p>
            <a:pPr indent="0" lvl="0" marL="0" rtl="0" algn="ctr">
              <a:spcBef>
                <a:spcPts val="0"/>
              </a:spcBef>
              <a:spcAft>
                <a:spcPts val="0"/>
              </a:spcAft>
              <a:buSzPts val="990"/>
              <a:buNone/>
            </a:pPr>
            <a:r>
              <a:rPr b="1" lang="en" sz="6120" u="sng">
                <a:latin typeface="Times New Roman"/>
                <a:ea typeface="Times New Roman"/>
                <a:cs typeface="Times New Roman"/>
                <a:sym typeface="Times New Roman"/>
              </a:rPr>
              <a:t>Remote Video &amp; Telesales</a:t>
            </a:r>
            <a:endParaRPr b="1" sz="6120" u="sng">
              <a:latin typeface="Times New Roman"/>
              <a:ea typeface="Times New Roman"/>
              <a:cs typeface="Times New Roman"/>
              <a:sym typeface="Times New Roman"/>
            </a:endParaRPr>
          </a:p>
          <a:p>
            <a:pPr indent="0" lvl="0" marL="0" rtl="0" algn="ctr">
              <a:spcBef>
                <a:spcPts val="0"/>
              </a:spcBef>
              <a:spcAft>
                <a:spcPts val="0"/>
              </a:spcAft>
              <a:buSzPts val="990"/>
              <a:buNone/>
            </a:pPr>
            <a:r>
              <a:rPr b="1" lang="en" sz="6120" u="sng">
                <a:latin typeface="Times New Roman"/>
                <a:ea typeface="Times New Roman"/>
                <a:cs typeface="Times New Roman"/>
                <a:sym typeface="Times New Roman"/>
              </a:rPr>
              <a:t>Appointments</a:t>
            </a:r>
            <a:endParaRPr b="1" sz="6120" u="sng">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54100" y="720150"/>
            <a:ext cx="90039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6: Health Underwriting- Put info into their Integrity Profile</a:t>
            </a:r>
            <a:endParaRPr u="sng">
              <a:latin typeface="Times New Roman"/>
              <a:ea typeface="Times New Roman"/>
              <a:cs typeface="Times New Roman"/>
              <a:sym typeface="Times New Roman"/>
            </a:endParaRPr>
          </a:p>
        </p:txBody>
      </p:sp>
      <p:pic>
        <p:nvPicPr>
          <p:cNvPr id="115" name="Google Shape;115;p22"/>
          <p:cNvPicPr preferRelativeResize="0"/>
          <p:nvPr/>
        </p:nvPicPr>
        <p:blipFill>
          <a:blip r:embed="rId3">
            <a:alphaModFix/>
          </a:blip>
          <a:stretch>
            <a:fillRect/>
          </a:stretch>
        </p:blipFill>
        <p:spPr>
          <a:xfrm>
            <a:off x="708513" y="1469751"/>
            <a:ext cx="2061131" cy="1559443"/>
          </a:xfrm>
          <a:prstGeom prst="rect">
            <a:avLst/>
          </a:prstGeom>
          <a:noFill/>
          <a:ln>
            <a:noFill/>
          </a:ln>
        </p:spPr>
      </p:pic>
      <p:sp>
        <p:nvSpPr>
          <p:cNvPr id="116" name="Google Shape;116;p22"/>
          <p:cNvSpPr/>
          <p:nvPr/>
        </p:nvSpPr>
        <p:spPr>
          <a:xfrm>
            <a:off x="1216579" y="2073790"/>
            <a:ext cx="648600" cy="499800"/>
          </a:xfrm>
          <a:prstGeom prst="rect">
            <a:avLst/>
          </a:prstGeom>
          <a:noFill/>
          <a:ln cap="flat" cmpd="sng" w="38100">
            <a:solidFill>
              <a:srgbClr val="D198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7" name="Google Shape;117;p22"/>
          <p:cNvPicPr preferRelativeResize="0"/>
          <p:nvPr/>
        </p:nvPicPr>
        <p:blipFill>
          <a:blip r:embed="rId4">
            <a:alphaModFix/>
          </a:blip>
          <a:stretch>
            <a:fillRect/>
          </a:stretch>
        </p:blipFill>
        <p:spPr>
          <a:xfrm>
            <a:off x="708513" y="1303112"/>
            <a:ext cx="1059366" cy="166640"/>
          </a:xfrm>
          <a:prstGeom prst="rect">
            <a:avLst/>
          </a:prstGeom>
          <a:noFill/>
          <a:ln>
            <a:noFill/>
          </a:ln>
        </p:spPr>
      </p:pic>
      <p:pic>
        <p:nvPicPr>
          <p:cNvPr id="118" name="Google Shape;118;p22"/>
          <p:cNvPicPr preferRelativeResize="0"/>
          <p:nvPr/>
        </p:nvPicPr>
        <p:blipFill>
          <a:blip r:embed="rId5">
            <a:alphaModFix/>
          </a:blip>
          <a:stretch>
            <a:fillRect/>
          </a:stretch>
        </p:blipFill>
        <p:spPr>
          <a:xfrm>
            <a:off x="1767886" y="1303112"/>
            <a:ext cx="949425" cy="166640"/>
          </a:xfrm>
          <a:prstGeom prst="rect">
            <a:avLst/>
          </a:prstGeom>
          <a:noFill/>
          <a:ln>
            <a:noFill/>
          </a:ln>
        </p:spPr>
      </p:pic>
      <p:sp>
        <p:nvSpPr>
          <p:cNvPr id="119" name="Google Shape;119;p22"/>
          <p:cNvSpPr txBox="1"/>
          <p:nvPr>
            <p:ph idx="4294967295" type="subTitle"/>
          </p:nvPr>
        </p:nvSpPr>
        <p:spPr>
          <a:xfrm>
            <a:off x="2897083" y="2956155"/>
            <a:ext cx="2929200" cy="499800"/>
          </a:xfrm>
          <a:prstGeom prst="rect">
            <a:avLst/>
          </a:prstGeom>
          <a:solidFill>
            <a:srgbClr val="58B7E7"/>
          </a:solidFill>
        </p:spPr>
        <p:txBody>
          <a:bodyPr anchorCtr="0" anchor="ctr" bIns="91425" lIns="91425" spcFirstLastPara="1" rIns="91425" wrap="square" tIns="91425">
            <a:noAutofit/>
          </a:bodyPr>
          <a:lstStyle/>
          <a:p>
            <a:pPr indent="0" lvl="0" marL="0" rtl="0" algn="l">
              <a:spcBef>
                <a:spcPts val="0"/>
              </a:spcBef>
              <a:spcAft>
                <a:spcPts val="1200"/>
              </a:spcAft>
              <a:buSzPts val="523"/>
              <a:buNone/>
            </a:pPr>
            <a:r>
              <a:rPr lang="en" sz="1530">
                <a:solidFill>
                  <a:schemeClr val="lt1"/>
                </a:solidFill>
              </a:rPr>
              <a:t>Who are your doctors (primary care physician &amp; specialists)?</a:t>
            </a:r>
            <a:endParaRPr sz="1530">
              <a:solidFill>
                <a:schemeClr val="lt1"/>
              </a:solidFill>
            </a:endParaRPr>
          </a:p>
        </p:txBody>
      </p:sp>
      <p:pic>
        <p:nvPicPr>
          <p:cNvPr id="120" name="Google Shape;120;p22"/>
          <p:cNvPicPr preferRelativeResize="0"/>
          <p:nvPr/>
        </p:nvPicPr>
        <p:blipFill>
          <a:blip r:embed="rId6">
            <a:alphaModFix/>
          </a:blip>
          <a:stretch>
            <a:fillRect/>
          </a:stretch>
        </p:blipFill>
        <p:spPr>
          <a:xfrm>
            <a:off x="2547678" y="3456945"/>
            <a:ext cx="3278612" cy="1738751"/>
          </a:xfrm>
          <a:prstGeom prst="rect">
            <a:avLst/>
          </a:prstGeom>
          <a:noFill/>
          <a:ln>
            <a:noFill/>
          </a:ln>
        </p:spPr>
      </p:pic>
      <p:sp>
        <p:nvSpPr>
          <p:cNvPr id="121" name="Google Shape;121;p22"/>
          <p:cNvSpPr txBox="1"/>
          <p:nvPr>
            <p:ph idx="4294967295" type="subTitle"/>
          </p:nvPr>
        </p:nvSpPr>
        <p:spPr>
          <a:xfrm>
            <a:off x="5826289" y="2956155"/>
            <a:ext cx="2577300" cy="523800"/>
          </a:xfrm>
          <a:prstGeom prst="rect">
            <a:avLst/>
          </a:prstGeom>
          <a:solidFill>
            <a:srgbClr val="FF004C"/>
          </a:solidFill>
        </p:spPr>
        <p:txBody>
          <a:bodyPr anchorCtr="0" anchor="ctr" bIns="91425" lIns="91425" spcFirstLastPara="1" rIns="91425" wrap="square" tIns="91425">
            <a:normAutofit fontScale="62500" lnSpcReduction="20000"/>
          </a:bodyPr>
          <a:lstStyle/>
          <a:p>
            <a:pPr indent="0" lvl="0" marL="0" rtl="0" algn="l">
              <a:spcBef>
                <a:spcPts val="0"/>
              </a:spcBef>
              <a:spcAft>
                <a:spcPts val="1200"/>
              </a:spcAft>
              <a:buNone/>
            </a:pPr>
            <a:r>
              <a:rPr lang="en">
                <a:solidFill>
                  <a:schemeClr val="lt1"/>
                </a:solidFill>
              </a:rPr>
              <a:t>Let’s add your pharmacy &amp; prescriptions</a:t>
            </a:r>
            <a:endParaRPr>
              <a:solidFill>
                <a:schemeClr val="lt1"/>
              </a:solidFill>
            </a:endParaRPr>
          </a:p>
        </p:txBody>
      </p:sp>
      <p:pic>
        <p:nvPicPr>
          <p:cNvPr id="122" name="Google Shape;122;p22"/>
          <p:cNvPicPr preferRelativeResize="0"/>
          <p:nvPr/>
        </p:nvPicPr>
        <p:blipFill>
          <a:blip r:embed="rId7">
            <a:alphaModFix/>
          </a:blip>
          <a:stretch>
            <a:fillRect/>
          </a:stretch>
        </p:blipFill>
        <p:spPr>
          <a:xfrm>
            <a:off x="5826288" y="3479906"/>
            <a:ext cx="2577214" cy="1659180"/>
          </a:xfrm>
          <a:prstGeom prst="rect">
            <a:avLst/>
          </a:prstGeom>
          <a:noFill/>
          <a:ln>
            <a:noFill/>
          </a:ln>
        </p:spPr>
      </p:pic>
      <p:pic>
        <p:nvPicPr>
          <p:cNvPr id="123" name="Google Shape;123;p22"/>
          <p:cNvPicPr preferRelativeResize="0"/>
          <p:nvPr/>
        </p:nvPicPr>
        <p:blipFill>
          <a:blip r:embed="rId8">
            <a:alphaModFix/>
          </a:blip>
          <a:stretch>
            <a:fillRect/>
          </a:stretch>
        </p:blipFill>
        <p:spPr>
          <a:xfrm>
            <a:off x="5124892" y="1292847"/>
            <a:ext cx="3278607" cy="1639427"/>
          </a:xfrm>
          <a:prstGeom prst="rect">
            <a:avLst/>
          </a:prstGeom>
          <a:noFill/>
          <a:ln>
            <a:noFill/>
          </a:ln>
        </p:spPr>
      </p:pic>
      <p:sp>
        <p:nvSpPr>
          <p:cNvPr id="124" name="Google Shape;124;p22"/>
          <p:cNvSpPr txBox="1"/>
          <p:nvPr>
            <p:ph idx="4294967295" type="subTitle"/>
          </p:nvPr>
        </p:nvSpPr>
        <p:spPr>
          <a:xfrm>
            <a:off x="3275919" y="1584940"/>
            <a:ext cx="2577300" cy="1055100"/>
          </a:xfrm>
          <a:prstGeom prst="rect">
            <a:avLst/>
          </a:prstGeom>
          <a:solidFill>
            <a:srgbClr val="FF00C2"/>
          </a:solidFill>
        </p:spPr>
        <p:txBody>
          <a:bodyPr anchorCtr="0" anchor="ctr" bIns="91425" lIns="91425" spcFirstLastPara="1" rIns="91425" wrap="square" tIns="91425">
            <a:normAutofit fontScale="77500"/>
          </a:bodyPr>
          <a:lstStyle/>
          <a:p>
            <a:pPr indent="0" lvl="0" marL="0" rtl="0" algn="l">
              <a:spcBef>
                <a:spcPts val="0"/>
              </a:spcBef>
              <a:spcAft>
                <a:spcPts val="0"/>
              </a:spcAft>
              <a:buNone/>
            </a:pPr>
            <a:r>
              <a:rPr lang="en">
                <a:solidFill>
                  <a:schemeClr val="lt1"/>
                </a:solidFill>
              </a:rPr>
              <a:t>Let’s go over some basic health info.</a:t>
            </a:r>
            <a:endParaRPr>
              <a:solidFill>
                <a:schemeClr val="lt1"/>
              </a:solidFill>
            </a:endParaRPr>
          </a:p>
          <a:p>
            <a:pPr indent="0" lvl="0" marL="0" rtl="0" algn="l">
              <a:spcBef>
                <a:spcPts val="1200"/>
              </a:spcBef>
              <a:spcAft>
                <a:spcPts val="1200"/>
              </a:spcAft>
              <a:buNone/>
            </a:pPr>
            <a:r>
              <a:rPr lang="en">
                <a:solidFill>
                  <a:schemeClr val="lt1"/>
                </a:solidFill>
              </a:rPr>
              <a:t>What is your height &amp; weight?</a:t>
            </a:r>
            <a:endParaRPr>
              <a:solidFill>
                <a:schemeClr val="lt1"/>
              </a:solidFill>
            </a:endParaRPr>
          </a:p>
        </p:txBody>
      </p:sp>
      <p:pic>
        <p:nvPicPr>
          <p:cNvPr id="125" name="Google Shape;125;p22"/>
          <p:cNvPicPr preferRelativeResize="0"/>
          <p:nvPr/>
        </p:nvPicPr>
        <p:blipFill>
          <a:blip r:embed="rId9">
            <a:alphaModFix/>
          </a:blip>
          <a:stretch>
            <a:fillRect/>
          </a:stretch>
        </p:blipFill>
        <p:spPr>
          <a:xfrm>
            <a:off x="781857" y="3459201"/>
            <a:ext cx="1914447" cy="1700579"/>
          </a:xfrm>
          <a:prstGeom prst="rect">
            <a:avLst/>
          </a:prstGeom>
          <a:noFill/>
          <a:ln>
            <a:noFill/>
          </a:ln>
        </p:spPr>
      </p:pic>
      <p:sp>
        <p:nvSpPr>
          <p:cNvPr id="126" name="Google Shape;126;p22"/>
          <p:cNvSpPr txBox="1"/>
          <p:nvPr>
            <p:ph idx="4294967295" type="subTitle"/>
          </p:nvPr>
        </p:nvSpPr>
        <p:spPr>
          <a:xfrm>
            <a:off x="781868" y="2956155"/>
            <a:ext cx="1914300" cy="499800"/>
          </a:xfrm>
          <a:prstGeom prst="rect">
            <a:avLst/>
          </a:prstGeom>
          <a:solidFill>
            <a:srgbClr val="FFFF00"/>
          </a:solidFill>
        </p:spPr>
        <p:txBody>
          <a:bodyPr anchorCtr="0" anchor="ctr" bIns="91425" lIns="91425" spcFirstLastPara="1" rIns="91425" wrap="square" tIns="91425">
            <a:noAutofit/>
          </a:bodyPr>
          <a:lstStyle/>
          <a:p>
            <a:pPr indent="0" lvl="0" marL="0" rtl="0" algn="l">
              <a:spcBef>
                <a:spcPts val="0"/>
              </a:spcBef>
              <a:spcAft>
                <a:spcPts val="1200"/>
              </a:spcAft>
              <a:buSzPts val="523"/>
              <a:buNone/>
            </a:pPr>
            <a:r>
              <a:rPr lang="en" sz="1729">
                <a:solidFill>
                  <a:schemeClr val="dk1"/>
                </a:solidFill>
              </a:rPr>
              <a:t>Are you a tobacco user?</a:t>
            </a:r>
            <a:endParaRPr sz="1729">
              <a:solidFill>
                <a:schemeClr val="dk1"/>
              </a:solidFill>
            </a:endParaRPr>
          </a:p>
        </p:txBody>
      </p:sp>
      <p:sp>
        <p:nvSpPr>
          <p:cNvPr id="127" name="Google Shape;127;p22"/>
          <p:cNvSpPr txBox="1"/>
          <p:nvPr>
            <p:ph type="title"/>
          </p:nvPr>
        </p:nvSpPr>
        <p:spPr>
          <a:xfrm>
            <a:off x="2220300" y="147450"/>
            <a:ext cx="4703400" cy="572700"/>
          </a:xfrm>
          <a:prstGeom prst="rect">
            <a:avLst/>
          </a:prstGeom>
          <a:solidFill>
            <a:srgbClr val="BF9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IUL Presentation</a:t>
            </a:r>
            <a:endParaRPr b="1" u="sng">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61100" y="580050"/>
            <a:ext cx="9003900" cy="572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SzPts val="990"/>
              <a:buNone/>
            </a:pPr>
            <a:r>
              <a:rPr lang="en" sz="2200" u="sng">
                <a:latin typeface="Times New Roman"/>
                <a:ea typeface="Times New Roman"/>
                <a:cs typeface="Times New Roman"/>
                <a:sym typeface="Times New Roman"/>
              </a:rPr>
              <a:t>Step 6 (continued): Health Underwriting- Put info into their Integrity Profile</a:t>
            </a:r>
            <a:endParaRPr sz="2200" u="sng">
              <a:latin typeface="Times New Roman"/>
              <a:ea typeface="Times New Roman"/>
              <a:cs typeface="Times New Roman"/>
              <a:sym typeface="Times New Roman"/>
            </a:endParaRPr>
          </a:p>
        </p:txBody>
      </p:sp>
      <p:pic>
        <p:nvPicPr>
          <p:cNvPr id="133" name="Google Shape;133;p23"/>
          <p:cNvPicPr preferRelativeResize="0"/>
          <p:nvPr/>
        </p:nvPicPr>
        <p:blipFill rotWithShape="1">
          <a:blip r:embed="rId3">
            <a:alphaModFix/>
          </a:blip>
          <a:srcRect b="0" l="37628" r="0" t="0"/>
          <a:stretch/>
        </p:blipFill>
        <p:spPr>
          <a:xfrm>
            <a:off x="3966895" y="1044075"/>
            <a:ext cx="1380683" cy="4099424"/>
          </a:xfrm>
          <a:prstGeom prst="rect">
            <a:avLst/>
          </a:prstGeom>
          <a:noFill/>
          <a:ln>
            <a:noFill/>
          </a:ln>
        </p:spPr>
      </p:pic>
      <p:sp>
        <p:nvSpPr>
          <p:cNvPr id="134" name="Google Shape;134;p23"/>
          <p:cNvSpPr txBox="1"/>
          <p:nvPr>
            <p:ph idx="4294967295" type="subTitle"/>
          </p:nvPr>
        </p:nvSpPr>
        <p:spPr>
          <a:xfrm>
            <a:off x="6186448" y="1044075"/>
            <a:ext cx="2136300" cy="591000"/>
          </a:xfrm>
          <a:prstGeom prst="rect">
            <a:avLst/>
          </a:prstGeom>
          <a:solidFill>
            <a:srgbClr val="01ADF1"/>
          </a:solidFill>
        </p:spPr>
        <p:txBody>
          <a:bodyPr anchorCtr="0" anchor="ctr" bIns="91425" lIns="91425" spcFirstLastPara="1" rIns="91425" wrap="square" tIns="91425">
            <a:normAutofit fontScale="77500" lnSpcReduction="10000"/>
          </a:bodyPr>
          <a:lstStyle/>
          <a:p>
            <a:pPr indent="0" lvl="0" marL="0" rtl="0" algn="l">
              <a:lnSpc>
                <a:spcPct val="80000"/>
              </a:lnSpc>
              <a:spcBef>
                <a:spcPts val="0"/>
              </a:spcBef>
              <a:spcAft>
                <a:spcPts val="1200"/>
              </a:spcAft>
              <a:buSzPct val="51333"/>
              <a:buNone/>
            </a:pPr>
            <a:r>
              <a:rPr lang="en" sz="1500">
                <a:solidFill>
                  <a:schemeClr val="lt1"/>
                </a:solidFill>
              </a:rPr>
              <a:t>Do you have any brain or nervous disorders, such as alzheimer's, dementia, etc?</a:t>
            </a:r>
            <a:endParaRPr sz="1500">
              <a:solidFill>
                <a:schemeClr val="lt1"/>
              </a:solidFill>
            </a:endParaRPr>
          </a:p>
        </p:txBody>
      </p:sp>
      <p:cxnSp>
        <p:nvCxnSpPr>
          <p:cNvPr id="135" name="Google Shape;135;p23"/>
          <p:cNvCxnSpPr/>
          <p:nvPr/>
        </p:nvCxnSpPr>
        <p:spPr>
          <a:xfrm>
            <a:off x="5237814" y="1058840"/>
            <a:ext cx="935100" cy="81300"/>
          </a:xfrm>
          <a:prstGeom prst="straightConnector1">
            <a:avLst/>
          </a:prstGeom>
          <a:noFill/>
          <a:ln cap="flat" cmpd="sng" w="38100">
            <a:solidFill>
              <a:srgbClr val="01ADF1"/>
            </a:solidFill>
            <a:prstDash val="solid"/>
            <a:round/>
            <a:headEnd len="med" w="med" type="none"/>
            <a:tailEnd len="med" w="med" type="none"/>
          </a:ln>
        </p:spPr>
      </p:cxnSp>
      <p:pic>
        <p:nvPicPr>
          <p:cNvPr id="136" name="Google Shape;136;p23"/>
          <p:cNvPicPr preferRelativeResize="0"/>
          <p:nvPr/>
        </p:nvPicPr>
        <p:blipFill>
          <a:blip r:embed="rId4">
            <a:alphaModFix/>
          </a:blip>
          <a:stretch>
            <a:fillRect/>
          </a:stretch>
        </p:blipFill>
        <p:spPr>
          <a:xfrm>
            <a:off x="821249" y="1221350"/>
            <a:ext cx="2050410" cy="1658970"/>
          </a:xfrm>
          <a:prstGeom prst="rect">
            <a:avLst/>
          </a:prstGeom>
          <a:noFill/>
          <a:ln>
            <a:noFill/>
          </a:ln>
        </p:spPr>
      </p:pic>
      <p:sp>
        <p:nvSpPr>
          <p:cNvPr id="137" name="Google Shape;137;p23"/>
          <p:cNvSpPr/>
          <p:nvPr/>
        </p:nvSpPr>
        <p:spPr>
          <a:xfrm>
            <a:off x="1326673" y="1863940"/>
            <a:ext cx="645300" cy="531900"/>
          </a:xfrm>
          <a:prstGeom prst="rect">
            <a:avLst/>
          </a:prstGeom>
          <a:noFill/>
          <a:ln cap="flat" cmpd="sng" w="38100">
            <a:solidFill>
              <a:srgbClr val="D198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8" name="Google Shape;138;p23"/>
          <p:cNvPicPr preferRelativeResize="0"/>
          <p:nvPr/>
        </p:nvPicPr>
        <p:blipFill>
          <a:blip r:embed="rId5">
            <a:alphaModFix/>
          </a:blip>
          <a:stretch>
            <a:fillRect/>
          </a:stretch>
        </p:blipFill>
        <p:spPr>
          <a:xfrm>
            <a:off x="821249" y="1044075"/>
            <a:ext cx="1053855" cy="177275"/>
          </a:xfrm>
          <a:prstGeom prst="rect">
            <a:avLst/>
          </a:prstGeom>
          <a:noFill/>
          <a:ln>
            <a:noFill/>
          </a:ln>
        </p:spPr>
      </p:pic>
      <p:pic>
        <p:nvPicPr>
          <p:cNvPr id="139" name="Google Shape;139;p23"/>
          <p:cNvPicPr preferRelativeResize="0"/>
          <p:nvPr/>
        </p:nvPicPr>
        <p:blipFill>
          <a:blip r:embed="rId6">
            <a:alphaModFix/>
          </a:blip>
          <a:stretch>
            <a:fillRect/>
          </a:stretch>
        </p:blipFill>
        <p:spPr>
          <a:xfrm>
            <a:off x="1875113" y="1044075"/>
            <a:ext cx="944487" cy="177275"/>
          </a:xfrm>
          <a:prstGeom prst="rect">
            <a:avLst/>
          </a:prstGeom>
          <a:noFill/>
          <a:ln>
            <a:noFill/>
          </a:ln>
        </p:spPr>
      </p:pic>
      <p:sp>
        <p:nvSpPr>
          <p:cNvPr id="140" name="Google Shape;140;p23"/>
          <p:cNvSpPr txBox="1"/>
          <p:nvPr>
            <p:ph idx="4294967295" type="subTitle"/>
          </p:nvPr>
        </p:nvSpPr>
        <p:spPr>
          <a:xfrm>
            <a:off x="5237814" y="1583213"/>
            <a:ext cx="1589100" cy="531900"/>
          </a:xfrm>
          <a:prstGeom prst="rect">
            <a:avLst/>
          </a:prstGeom>
          <a:solidFill>
            <a:srgbClr val="B53E95"/>
          </a:solidFill>
        </p:spPr>
        <p:txBody>
          <a:bodyPr anchorCtr="0" anchor="ctr" bIns="91425" lIns="91425" spcFirstLastPara="1" rIns="91425" wrap="square" tIns="91425">
            <a:normAutofit fontScale="85000"/>
          </a:bodyPr>
          <a:lstStyle/>
          <a:p>
            <a:pPr indent="0" lvl="0" marL="0" rtl="0" algn="l">
              <a:lnSpc>
                <a:spcPct val="80000"/>
              </a:lnSpc>
              <a:spcBef>
                <a:spcPts val="0"/>
              </a:spcBef>
              <a:spcAft>
                <a:spcPts val="1200"/>
              </a:spcAft>
              <a:buSzPct val="51333"/>
              <a:buNone/>
            </a:pPr>
            <a:r>
              <a:rPr lang="en" sz="1500">
                <a:solidFill>
                  <a:schemeClr val="lt1"/>
                </a:solidFill>
              </a:rPr>
              <a:t>Do you have liver issues, lupus, etc?</a:t>
            </a:r>
            <a:endParaRPr sz="1500">
              <a:solidFill>
                <a:schemeClr val="lt1"/>
              </a:solidFill>
            </a:endParaRPr>
          </a:p>
        </p:txBody>
      </p:sp>
      <p:cxnSp>
        <p:nvCxnSpPr>
          <p:cNvPr id="141" name="Google Shape;141;p23"/>
          <p:cNvCxnSpPr/>
          <p:nvPr/>
        </p:nvCxnSpPr>
        <p:spPr>
          <a:xfrm flipH="1" rot="10800000">
            <a:off x="4911247" y="2026496"/>
            <a:ext cx="350100" cy="1011900"/>
          </a:xfrm>
          <a:prstGeom prst="straightConnector1">
            <a:avLst/>
          </a:prstGeom>
          <a:noFill/>
          <a:ln cap="flat" cmpd="sng" w="38100">
            <a:solidFill>
              <a:srgbClr val="B53E95"/>
            </a:solidFill>
            <a:prstDash val="solid"/>
            <a:round/>
            <a:headEnd len="med" w="med" type="none"/>
            <a:tailEnd len="med" w="med" type="none"/>
          </a:ln>
        </p:spPr>
      </p:cxnSp>
      <p:cxnSp>
        <p:nvCxnSpPr>
          <p:cNvPr id="142" name="Google Shape;142;p23"/>
          <p:cNvCxnSpPr/>
          <p:nvPr/>
        </p:nvCxnSpPr>
        <p:spPr>
          <a:xfrm flipH="1" rot="10800000">
            <a:off x="4712526" y="1066279"/>
            <a:ext cx="533100" cy="291300"/>
          </a:xfrm>
          <a:prstGeom prst="straightConnector1">
            <a:avLst/>
          </a:prstGeom>
          <a:noFill/>
          <a:ln cap="flat" cmpd="sng" w="38100">
            <a:solidFill>
              <a:srgbClr val="01ADF1"/>
            </a:solidFill>
            <a:prstDash val="solid"/>
            <a:round/>
            <a:headEnd len="med" w="med" type="none"/>
            <a:tailEnd len="med" w="med" type="none"/>
          </a:ln>
        </p:spPr>
      </p:cxnSp>
      <p:cxnSp>
        <p:nvCxnSpPr>
          <p:cNvPr id="143" name="Google Shape;143;p23"/>
          <p:cNvCxnSpPr/>
          <p:nvPr/>
        </p:nvCxnSpPr>
        <p:spPr>
          <a:xfrm>
            <a:off x="4113804" y="1357579"/>
            <a:ext cx="898500" cy="942300"/>
          </a:xfrm>
          <a:prstGeom prst="straightConnector1">
            <a:avLst/>
          </a:prstGeom>
          <a:noFill/>
          <a:ln cap="flat" cmpd="sng" w="38100">
            <a:solidFill>
              <a:srgbClr val="027DC6"/>
            </a:solidFill>
            <a:prstDash val="solid"/>
            <a:round/>
            <a:headEnd len="med" w="med" type="none"/>
            <a:tailEnd len="med" w="med" type="none"/>
          </a:ln>
        </p:spPr>
      </p:cxnSp>
      <p:cxnSp>
        <p:nvCxnSpPr>
          <p:cNvPr id="144" name="Google Shape;144;p23"/>
          <p:cNvCxnSpPr/>
          <p:nvPr/>
        </p:nvCxnSpPr>
        <p:spPr>
          <a:xfrm>
            <a:off x="4141449" y="1398625"/>
            <a:ext cx="342000" cy="923400"/>
          </a:xfrm>
          <a:prstGeom prst="straightConnector1">
            <a:avLst/>
          </a:prstGeom>
          <a:noFill/>
          <a:ln cap="flat" cmpd="sng" w="38100">
            <a:solidFill>
              <a:srgbClr val="027DC6"/>
            </a:solidFill>
            <a:prstDash val="solid"/>
            <a:round/>
            <a:headEnd len="med" w="med" type="none"/>
            <a:tailEnd len="med" w="med" type="none"/>
          </a:ln>
        </p:spPr>
      </p:cxnSp>
      <p:sp>
        <p:nvSpPr>
          <p:cNvPr id="145" name="Google Shape;145;p23"/>
          <p:cNvSpPr txBox="1"/>
          <p:nvPr>
            <p:ph idx="4294967295" type="subTitle"/>
          </p:nvPr>
        </p:nvSpPr>
        <p:spPr>
          <a:xfrm>
            <a:off x="2819620" y="1044075"/>
            <a:ext cx="1589100" cy="531900"/>
          </a:xfrm>
          <a:prstGeom prst="rect">
            <a:avLst/>
          </a:prstGeom>
          <a:solidFill>
            <a:srgbClr val="027DC6"/>
          </a:solidFill>
        </p:spPr>
        <p:txBody>
          <a:bodyPr anchorCtr="0" anchor="ctr" bIns="91425" lIns="91425" spcFirstLastPara="1" rIns="91425" wrap="square" tIns="91425">
            <a:normAutofit fontScale="77500" lnSpcReduction="20000"/>
          </a:bodyPr>
          <a:lstStyle/>
          <a:p>
            <a:pPr indent="0" lvl="0" marL="0" rtl="0" algn="l">
              <a:lnSpc>
                <a:spcPct val="80000"/>
              </a:lnSpc>
              <a:spcBef>
                <a:spcPts val="0"/>
              </a:spcBef>
              <a:spcAft>
                <a:spcPts val="1200"/>
              </a:spcAft>
              <a:buSzPct val="51333"/>
              <a:buNone/>
            </a:pPr>
            <a:r>
              <a:rPr lang="en" sz="1500">
                <a:solidFill>
                  <a:schemeClr val="lt1"/>
                </a:solidFill>
              </a:rPr>
              <a:t>Do you have COPD, Emphysema, or any lung issues?</a:t>
            </a:r>
            <a:endParaRPr sz="1500">
              <a:solidFill>
                <a:schemeClr val="lt1"/>
              </a:solidFill>
            </a:endParaRPr>
          </a:p>
        </p:txBody>
      </p:sp>
      <p:sp>
        <p:nvSpPr>
          <p:cNvPr id="146" name="Google Shape;146;p23"/>
          <p:cNvSpPr txBox="1"/>
          <p:nvPr>
            <p:ph idx="4294967295" type="subTitle"/>
          </p:nvPr>
        </p:nvSpPr>
        <p:spPr>
          <a:xfrm>
            <a:off x="2821717" y="1686506"/>
            <a:ext cx="1380600" cy="923400"/>
          </a:xfrm>
          <a:prstGeom prst="rect">
            <a:avLst/>
          </a:prstGeom>
          <a:solidFill>
            <a:srgbClr val="F1422F"/>
          </a:solidFill>
        </p:spPr>
        <p:txBody>
          <a:bodyPr anchorCtr="0" anchor="ctr" bIns="91425" lIns="91425" spcFirstLastPara="1" rIns="91425" wrap="square" tIns="91425">
            <a:normAutofit fontScale="70000" lnSpcReduction="20000"/>
          </a:bodyPr>
          <a:lstStyle/>
          <a:p>
            <a:pPr indent="0" lvl="0" marL="0" rtl="0" algn="l">
              <a:lnSpc>
                <a:spcPct val="80000"/>
              </a:lnSpc>
              <a:spcBef>
                <a:spcPts val="0"/>
              </a:spcBef>
              <a:spcAft>
                <a:spcPts val="1200"/>
              </a:spcAft>
              <a:buSzPct val="51333"/>
              <a:buNone/>
            </a:pPr>
            <a:r>
              <a:rPr lang="en" sz="1500">
                <a:solidFill>
                  <a:schemeClr val="lt1"/>
                </a:solidFill>
              </a:rPr>
              <a:t>Do you have any heart or circulatory issues such as congestive heart failure, stents, pacemaker, AFIB, etc?</a:t>
            </a:r>
            <a:endParaRPr sz="1500">
              <a:solidFill>
                <a:schemeClr val="lt1"/>
              </a:solidFill>
            </a:endParaRPr>
          </a:p>
        </p:txBody>
      </p:sp>
      <p:cxnSp>
        <p:nvCxnSpPr>
          <p:cNvPr id="147" name="Google Shape;147;p23"/>
          <p:cNvCxnSpPr/>
          <p:nvPr/>
        </p:nvCxnSpPr>
        <p:spPr>
          <a:xfrm>
            <a:off x="4203662" y="2351452"/>
            <a:ext cx="524100" cy="357900"/>
          </a:xfrm>
          <a:prstGeom prst="straightConnector1">
            <a:avLst/>
          </a:prstGeom>
          <a:noFill/>
          <a:ln cap="flat" cmpd="sng" w="38100">
            <a:solidFill>
              <a:srgbClr val="F1422F"/>
            </a:solidFill>
            <a:prstDash val="solid"/>
            <a:round/>
            <a:headEnd len="med" w="med" type="none"/>
            <a:tailEnd len="med" w="med" type="none"/>
          </a:ln>
        </p:spPr>
      </p:cxnSp>
      <p:sp>
        <p:nvSpPr>
          <p:cNvPr id="148" name="Google Shape;148;p23"/>
          <p:cNvSpPr txBox="1"/>
          <p:nvPr>
            <p:ph idx="4294967295" type="subTitle"/>
          </p:nvPr>
        </p:nvSpPr>
        <p:spPr>
          <a:xfrm>
            <a:off x="5303488" y="2177624"/>
            <a:ext cx="1589100" cy="531900"/>
          </a:xfrm>
          <a:prstGeom prst="rect">
            <a:avLst/>
          </a:prstGeom>
          <a:solidFill>
            <a:srgbClr val="F182B3"/>
          </a:solidFill>
        </p:spPr>
        <p:txBody>
          <a:bodyPr anchorCtr="0" anchor="ctr" bIns="91425" lIns="91425" spcFirstLastPara="1" rIns="91425" wrap="square" tIns="91425">
            <a:normAutofit fontScale="77500" lnSpcReduction="20000"/>
          </a:bodyPr>
          <a:lstStyle/>
          <a:p>
            <a:pPr indent="0" lvl="0" marL="0" rtl="0" algn="l">
              <a:lnSpc>
                <a:spcPct val="80000"/>
              </a:lnSpc>
              <a:spcBef>
                <a:spcPts val="0"/>
              </a:spcBef>
              <a:spcAft>
                <a:spcPts val="1200"/>
              </a:spcAft>
              <a:buSzPct val="51333"/>
              <a:buNone/>
            </a:pPr>
            <a:r>
              <a:rPr lang="en" sz="1500">
                <a:solidFill>
                  <a:schemeClr val="lt1"/>
                </a:solidFill>
              </a:rPr>
              <a:t>Do you have stomach or digestive issues?</a:t>
            </a:r>
            <a:endParaRPr sz="1500">
              <a:solidFill>
                <a:schemeClr val="lt1"/>
              </a:solidFill>
            </a:endParaRPr>
          </a:p>
        </p:txBody>
      </p:sp>
      <p:cxnSp>
        <p:nvCxnSpPr>
          <p:cNvPr id="149" name="Google Shape;149;p23"/>
          <p:cNvCxnSpPr/>
          <p:nvPr/>
        </p:nvCxnSpPr>
        <p:spPr>
          <a:xfrm flipH="1" rot="10800000">
            <a:off x="5066759" y="2510135"/>
            <a:ext cx="332100" cy="720300"/>
          </a:xfrm>
          <a:prstGeom prst="straightConnector1">
            <a:avLst/>
          </a:prstGeom>
          <a:noFill/>
          <a:ln cap="flat" cmpd="sng" w="38100">
            <a:solidFill>
              <a:srgbClr val="F182B3"/>
            </a:solidFill>
            <a:prstDash val="solid"/>
            <a:round/>
            <a:headEnd len="med" w="med" type="none"/>
            <a:tailEnd len="med" w="med" type="none"/>
          </a:ln>
        </p:spPr>
      </p:cxnSp>
      <p:cxnSp>
        <p:nvCxnSpPr>
          <p:cNvPr id="150" name="Google Shape;150;p23"/>
          <p:cNvCxnSpPr/>
          <p:nvPr/>
        </p:nvCxnSpPr>
        <p:spPr>
          <a:xfrm flipH="1" rot="10800000">
            <a:off x="5035652" y="3371086"/>
            <a:ext cx="272400" cy="213900"/>
          </a:xfrm>
          <a:prstGeom prst="straightConnector1">
            <a:avLst/>
          </a:prstGeom>
          <a:noFill/>
          <a:ln cap="flat" cmpd="sng" w="38100">
            <a:solidFill>
              <a:srgbClr val="617938"/>
            </a:solidFill>
            <a:prstDash val="solid"/>
            <a:round/>
            <a:headEnd len="med" w="med" type="none"/>
            <a:tailEnd len="med" w="med" type="none"/>
          </a:ln>
        </p:spPr>
      </p:cxnSp>
      <p:cxnSp>
        <p:nvCxnSpPr>
          <p:cNvPr id="151" name="Google Shape;151;p23"/>
          <p:cNvCxnSpPr/>
          <p:nvPr/>
        </p:nvCxnSpPr>
        <p:spPr>
          <a:xfrm flipH="1" rot="10800000">
            <a:off x="4426925" y="3392995"/>
            <a:ext cx="842100" cy="232200"/>
          </a:xfrm>
          <a:prstGeom prst="straightConnector1">
            <a:avLst/>
          </a:prstGeom>
          <a:noFill/>
          <a:ln cap="flat" cmpd="sng" w="38100">
            <a:solidFill>
              <a:srgbClr val="617938"/>
            </a:solidFill>
            <a:prstDash val="solid"/>
            <a:round/>
            <a:headEnd len="med" w="med" type="none"/>
            <a:tailEnd len="med" w="med" type="none"/>
          </a:ln>
        </p:spPr>
      </p:cxnSp>
      <p:sp>
        <p:nvSpPr>
          <p:cNvPr id="152" name="Google Shape;152;p23"/>
          <p:cNvSpPr txBox="1"/>
          <p:nvPr>
            <p:ph idx="4294967295" type="subTitle"/>
          </p:nvPr>
        </p:nvSpPr>
        <p:spPr>
          <a:xfrm>
            <a:off x="5303488" y="3093788"/>
            <a:ext cx="1589100" cy="531900"/>
          </a:xfrm>
          <a:prstGeom prst="rect">
            <a:avLst/>
          </a:prstGeom>
          <a:solidFill>
            <a:srgbClr val="617938"/>
          </a:solidFill>
        </p:spPr>
        <p:txBody>
          <a:bodyPr anchorCtr="0" anchor="ctr" bIns="91425" lIns="91425" spcFirstLastPara="1" rIns="91425" wrap="square" tIns="91425">
            <a:normAutofit fontScale="77500" lnSpcReduction="20000"/>
          </a:bodyPr>
          <a:lstStyle/>
          <a:p>
            <a:pPr indent="0" lvl="0" marL="0" rtl="0" algn="l">
              <a:lnSpc>
                <a:spcPct val="80000"/>
              </a:lnSpc>
              <a:spcBef>
                <a:spcPts val="0"/>
              </a:spcBef>
              <a:spcAft>
                <a:spcPts val="1200"/>
              </a:spcAft>
              <a:buSzPct val="51333"/>
              <a:buNone/>
            </a:pPr>
            <a:r>
              <a:rPr lang="en" sz="1500">
                <a:solidFill>
                  <a:schemeClr val="lt1"/>
                </a:solidFill>
              </a:rPr>
              <a:t>Do you have kidney disease or any other kidney issues?</a:t>
            </a:r>
            <a:endParaRPr sz="1500">
              <a:solidFill>
                <a:schemeClr val="lt1"/>
              </a:solidFill>
            </a:endParaRPr>
          </a:p>
        </p:txBody>
      </p:sp>
      <p:sp>
        <p:nvSpPr>
          <p:cNvPr id="153" name="Google Shape;153;p23"/>
          <p:cNvSpPr txBox="1"/>
          <p:nvPr>
            <p:ph idx="4294967295" type="subTitle"/>
          </p:nvPr>
        </p:nvSpPr>
        <p:spPr>
          <a:xfrm>
            <a:off x="2360824" y="2827905"/>
            <a:ext cx="1657200" cy="631500"/>
          </a:xfrm>
          <a:prstGeom prst="rect">
            <a:avLst/>
          </a:prstGeom>
          <a:solidFill>
            <a:srgbClr val="12A39F"/>
          </a:solidFill>
        </p:spPr>
        <p:txBody>
          <a:bodyPr anchorCtr="0" anchor="ctr" bIns="91425" lIns="91425" spcFirstLastPara="1" rIns="91425" wrap="square" tIns="91425">
            <a:normAutofit fontScale="77500" lnSpcReduction="20000"/>
          </a:bodyPr>
          <a:lstStyle/>
          <a:p>
            <a:pPr indent="0" lvl="0" marL="0" rtl="0" algn="l">
              <a:lnSpc>
                <a:spcPct val="80000"/>
              </a:lnSpc>
              <a:spcBef>
                <a:spcPts val="0"/>
              </a:spcBef>
              <a:spcAft>
                <a:spcPts val="1200"/>
              </a:spcAft>
              <a:buSzPct val="51333"/>
              <a:buNone/>
            </a:pPr>
            <a:r>
              <a:rPr lang="en" sz="1500">
                <a:solidFill>
                  <a:schemeClr val="lt1"/>
                </a:solidFill>
              </a:rPr>
              <a:t>Do you have diabetes? Do you take insulin, &amp; if so, how many units per day?</a:t>
            </a:r>
            <a:endParaRPr sz="1500">
              <a:solidFill>
                <a:schemeClr val="lt1"/>
              </a:solidFill>
            </a:endParaRPr>
          </a:p>
        </p:txBody>
      </p:sp>
      <p:cxnSp>
        <p:nvCxnSpPr>
          <p:cNvPr id="154" name="Google Shape;154;p23"/>
          <p:cNvCxnSpPr>
            <a:stCxn id="153" idx="3"/>
          </p:cNvCxnSpPr>
          <p:nvPr/>
        </p:nvCxnSpPr>
        <p:spPr>
          <a:xfrm>
            <a:off x="4018024" y="3143655"/>
            <a:ext cx="729900" cy="308400"/>
          </a:xfrm>
          <a:prstGeom prst="straightConnector1">
            <a:avLst/>
          </a:prstGeom>
          <a:noFill/>
          <a:ln cap="flat" cmpd="sng" w="38100">
            <a:solidFill>
              <a:srgbClr val="12A39F"/>
            </a:solidFill>
            <a:prstDash val="solid"/>
            <a:round/>
            <a:headEnd len="med" w="med" type="none"/>
            <a:tailEnd len="med" w="med" type="none"/>
          </a:ln>
        </p:spPr>
      </p:cxnSp>
      <p:sp>
        <p:nvSpPr>
          <p:cNvPr id="155" name="Google Shape;155;p23"/>
          <p:cNvSpPr txBox="1"/>
          <p:nvPr>
            <p:ph idx="4294967295" type="subTitle"/>
          </p:nvPr>
        </p:nvSpPr>
        <p:spPr>
          <a:xfrm>
            <a:off x="1248917" y="4441414"/>
            <a:ext cx="2380500" cy="631500"/>
          </a:xfrm>
          <a:prstGeom prst="rect">
            <a:avLst/>
          </a:prstGeom>
          <a:solidFill>
            <a:schemeClr val="dk1"/>
          </a:solidFill>
        </p:spPr>
        <p:txBody>
          <a:bodyPr anchorCtr="0" anchor="ctr" bIns="91425" lIns="91425" spcFirstLastPara="1" rIns="91425" wrap="square" tIns="91425">
            <a:normAutofit fontScale="70000" lnSpcReduction="10000"/>
          </a:bodyPr>
          <a:lstStyle/>
          <a:p>
            <a:pPr indent="0" lvl="0" marL="0" rtl="0" algn="l">
              <a:lnSpc>
                <a:spcPct val="80000"/>
              </a:lnSpc>
              <a:spcBef>
                <a:spcPts val="0"/>
              </a:spcBef>
              <a:spcAft>
                <a:spcPts val="1200"/>
              </a:spcAft>
              <a:buSzPct val="51333"/>
              <a:buNone/>
            </a:pPr>
            <a:r>
              <a:rPr lang="en" sz="1500">
                <a:solidFill>
                  <a:schemeClr val="lt1"/>
                </a:solidFill>
              </a:rPr>
              <a:t>Do you have osteoporosis that causes fractures, amputations due to disease, or any skeletal, muscular, or connective tissue disorders?</a:t>
            </a:r>
            <a:endParaRPr sz="1500">
              <a:solidFill>
                <a:schemeClr val="lt1"/>
              </a:solidFill>
            </a:endParaRPr>
          </a:p>
        </p:txBody>
      </p:sp>
      <p:cxnSp>
        <p:nvCxnSpPr>
          <p:cNvPr id="156" name="Google Shape;156;p23"/>
          <p:cNvCxnSpPr/>
          <p:nvPr/>
        </p:nvCxnSpPr>
        <p:spPr>
          <a:xfrm>
            <a:off x="3411504" y="4476462"/>
            <a:ext cx="729900" cy="308400"/>
          </a:xfrm>
          <a:prstGeom prst="straightConnector1">
            <a:avLst/>
          </a:prstGeom>
          <a:noFill/>
          <a:ln cap="flat" cmpd="sng" w="38100">
            <a:solidFill>
              <a:schemeClr val="dk1"/>
            </a:solidFill>
            <a:prstDash val="solid"/>
            <a:round/>
            <a:headEnd len="med" w="med" type="none"/>
            <a:tailEnd len="med" w="med" type="none"/>
          </a:ln>
        </p:spPr>
      </p:cxnSp>
      <p:sp>
        <p:nvSpPr>
          <p:cNvPr id="157" name="Google Shape;157;p23"/>
          <p:cNvSpPr txBox="1"/>
          <p:nvPr>
            <p:ph idx="4294967295" type="subTitle"/>
          </p:nvPr>
        </p:nvSpPr>
        <p:spPr>
          <a:xfrm>
            <a:off x="5398758" y="3872647"/>
            <a:ext cx="1589100" cy="531900"/>
          </a:xfrm>
          <a:prstGeom prst="rect">
            <a:avLst/>
          </a:prstGeom>
          <a:solidFill>
            <a:srgbClr val="FFDA6A"/>
          </a:solidFill>
        </p:spPr>
        <p:txBody>
          <a:bodyPr anchorCtr="0" anchor="ctr" bIns="91425" lIns="91425" spcFirstLastPara="1" rIns="91425" wrap="square" tIns="91425">
            <a:normAutofit fontScale="62500" lnSpcReduction="20000"/>
          </a:bodyPr>
          <a:lstStyle/>
          <a:p>
            <a:pPr indent="0" lvl="0" marL="0" rtl="0" algn="l">
              <a:lnSpc>
                <a:spcPct val="80000"/>
              </a:lnSpc>
              <a:spcBef>
                <a:spcPts val="0"/>
              </a:spcBef>
              <a:spcAft>
                <a:spcPts val="1200"/>
              </a:spcAft>
              <a:buSzPct val="51333"/>
              <a:buNone/>
            </a:pPr>
            <a:r>
              <a:rPr lang="en" sz="1500">
                <a:solidFill>
                  <a:schemeClr val="dk1"/>
                </a:solidFill>
              </a:rPr>
              <a:t>Do you have any history of internal cancer or tumors, or metastatic cancer?</a:t>
            </a:r>
            <a:endParaRPr sz="1500">
              <a:solidFill>
                <a:schemeClr val="dk1"/>
              </a:solidFill>
            </a:endParaRPr>
          </a:p>
        </p:txBody>
      </p:sp>
      <p:cxnSp>
        <p:nvCxnSpPr>
          <p:cNvPr id="158" name="Google Shape;158;p23"/>
          <p:cNvCxnSpPr/>
          <p:nvPr/>
        </p:nvCxnSpPr>
        <p:spPr>
          <a:xfrm>
            <a:off x="4919008" y="3991222"/>
            <a:ext cx="468300" cy="156600"/>
          </a:xfrm>
          <a:prstGeom prst="straightConnector1">
            <a:avLst/>
          </a:prstGeom>
          <a:noFill/>
          <a:ln cap="flat" cmpd="sng" w="38100">
            <a:solidFill>
              <a:srgbClr val="FFDA6A"/>
            </a:solidFill>
            <a:prstDash val="solid"/>
            <a:round/>
            <a:headEnd len="med" w="med" type="none"/>
            <a:tailEnd len="med" w="med" type="none"/>
          </a:ln>
        </p:spPr>
      </p:cxnSp>
      <p:cxnSp>
        <p:nvCxnSpPr>
          <p:cNvPr id="159" name="Google Shape;159;p23"/>
          <p:cNvCxnSpPr/>
          <p:nvPr/>
        </p:nvCxnSpPr>
        <p:spPr>
          <a:xfrm flipH="1" rot="10800000">
            <a:off x="4164774" y="4006048"/>
            <a:ext cx="210000" cy="132900"/>
          </a:xfrm>
          <a:prstGeom prst="straightConnector1">
            <a:avLst/>
          </a:prstGeom>
          <a:noFill/>
          <a:ln cap="flat" cmpd="sng" w="38100">
            <a:solidFill>
              <a:srgbClr val="F8931F"/>
            </a:solidFill>
            <a:prstDash val="solid"/>
            <a:round/>
            <a:headEnd len="med" w="med" type="none"/>
            <a:tailEnd len="med" w="med" type="none"/>
          </a:ln>
        </p:spPr>
      </p:cxnSp>
      <p:cxnSp>
        <p:nvCxnSpPr>
          <p:cNvPr id="160" name="Google Shape;160;p23"/>
          <p:cNvCxnSpPr/>
          <p:nvPr/>
        </p:nvCxnSpPr>
        <p:spPr>
          <a:xfrm flipH="1" rot="10800000">
            <a:off x="3869293" y="4148097"/>
            <a:ext cx="244500" cy="20400"/>
          </a:xfrm>
          <a:prstGeom prst="straightConnector1">
            <a:avLst/>
          </a:prstGeom>
          <a:noFill/>
          <a:ln cap="flat" cmpd="sng" w="38100">
            <a:solidFill>
              <a:srgbClr val="F8931F"/>
            </a:solidFill>
            <a:prstDash val="solid"/>
            <a:round/>
            <a:headEnd len="med" w="med" type="none"/>
            <a:tailEnd len="med" w="med" type="none"/>
          </a:ln>
        </p:spPr>
      </p:cxnSp>
      <p:sp>
        <p:nvSpPr>
          <p:cNvPr id="161" name="Google Shape;161;p23"/>
          <p:cNvSpPr txBox="1"/>
          <p:nvPr>
            <p:ph idx="4294967295" type="subTitle"/>
          </p:nvPr>
        </p:nvSpPr>
        <p:spPr>
          <a:xfrm>
            <a:off x="2212067" y="3634659"/>
            <a:ext cx="1657200" cy="631500"/>
          </a:xfrm>
          <a:prstGeom prst="rect">
            <a:avLst/>
          </a:prstGeom>
          <a:solidFill>
            <a:srgbClr val="F8931F"/>
          </a:solidFill>
        </p:spPr>
        <p:txBody>
          <a:bodyPr anchorCtr="0" anchor="ctr" bIns="91425" lIns="91425" spcFirstLastPara="1" rIns="91425" wrap="square" tIns="91425">
            <a:normAutofit fontScale="77500" lnSpcReduction="20000"/>
          </a:bodyPr>
          <a:lstStyle/>
          <a:p>
            <a:pPr indent="0" lvl="0" marL="0" rtl="0" algn="l">
              <a:lnSpc>
                <a:spcPct val="80000"/>
              </a:lnSpc>
              <a:spcBef>
                <a:spcPts val="0"/>
              </a:spcBef>
              <a:spcAft>
                <a:spcPts val="1200"/>
              </a:spcAft>
              <a:buSzPct val="51333"/>
              <a:buNone/>
            </a:pPr>
            <a:r>
              <a:rPr lang="en" sz="1500">
                <a:solidFill>
                  <a:schemeClr val="lt1"/>
                </a:solidFill>
              </a:rPr>
              <a:t>In the last </a:t>
            </a:r>
            <a:r>
              <a:rPr b="1" i="1" lang="en" sz="1500" u="sng">
                <a:solidFill>
                  <a:schemeClr val="lt1"/>
                </a:solidFill>
              </a:rPr>
              <a:t>5</a:t>
            </a:r>
            <a:r>
              <a:rPr lang="en" sz="1500">
                <a:solidFill>
                  <a:schemeClr val="lt1"/>
                </a:solidFill>
              </a:rPr>
              <a:t> years, have you had any in patient hospital stays or surgeries?</a:t>
            </a:r>
            <a:endParaRPr sz="1500">
              <a:solidFill>
                <a:schemeClr val="lt1"/>
              </a:solidFill>
            </a:endParaRPr>
          </a:p>
        </p:txBody>
      </p:sp>
      <p:sp>
        <p:nvSpPr>
          <p:cNvPr id="162" name="Google Shape;162;p23"/>
          <p:cNvSpPr txBox="1"/>
          <p:nvPr>
            <p:ph type="title"/>
          </p:nvPr>
        </p:nvSpPr>
        <p:spPr>
          <a:xfrm>
            <a:off x="2220300" y="147450"/>
            <a:ext cx="4703400" cy="572700"/>
          </a:xfrm>
          <a:prstGeom prst="rect">
            <a:avLst/>
          </a:prstGeom>
          <a:solidFill>
            <a:srgbClr val="BF9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IUL Presentation</a:t>
            </a:r>
            <a:endParaRPr b="1" u="sng">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4"/>
          <p:cNvSpPr txBox="1"/>
          <p:nvPr>
            <p:ph type="title"/>
          </p:nvPr>
        </p:nvSpPr>
        <p:spPr>
          <a:xfrm>
            <a:off x="54100" y="1418125"/>
            <a:ext cx="8958000" cy="3410400"/>
          </a:xfrm>
          <a:prstGeom prst="rect">
            <a:avLst/>
          </a:prstGeom>
          <a:noFill/>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b="1" i="1" lang="en" sz="1600" u="sng">
                <a:latin typeface="Times New Roman"/>
                <a:ea typeface="Times New Roman"/>
                <a:cs typeface="Times New Roman"/>
                <a:sym typeface="Times New Roman"/>
              </a:rPr>
              <a:t>If they are PROTECTION FOCUSED</a:t>
            </a:r>
            <a:endParaRPr b="1" i="1" sz="1600" u="sng">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Mr./Ms. __________(First Name) I have a few options for you to write down</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Please write Gold, Silver, &amp; Bronze and leave some space by each one for some more info</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Beside gold write $$$ of coverage, beside silver write $$ of coverage, beside bronze write $ coverage</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Beside the Gold $$$ of coverage write $$$ per month, beside the silver $$ of coverage write $$ per month, and </a:t>
            </a:r>
            <a:r>
              <a:rPr lang="en" sz="1600">
                <a:latin typeface="Times New Roman"/>
                <a:ea typeface="Times New Roman"/>
                <a:cs typeface="Times New Roman"/>
                <a:sym typeface="Times New Roman"/>
              </a:rPr>
              <a:t>basic</a:t>
            </a:r>
            <a:r>
              <a:rPr lang="en" sz="1600">
                <a:latin typeface="Times New Roman"/>
                <a:ea typeface="Times New Roman"/>
                <a:cs typeface="Times New Roman"/>
                <a:sym typeface="Times New Roman"/>
              </a:rPr>
              <a:t> the Bronze $ of coverage write $ per month</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If we can get you approved today, then which one best fits your goals, Gold, Silver, or Bronze?</a:t>
            </a:r>
            <a:endParaRPr sz="1600">
              <a:latin typeface="Times New Roman"/>
              <a:ea typeface="Times New Roman"/>
              <a:cs typeface="Times New Roman"/>
              <a:sym typeface="Times New Roman"/>
            </a:endParaRPr>
          </a:p>
        </p:txBody>
      </p:sp>
      <p:sp>
        <p:nvSpPr>
          <p:cNvPr id="168" name="Google Shape;168;p24"/>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7: Present options-Menu</a:t>
            </a:r>
            <a:endParaRPr u="sng">
              <a:latin typeface="Times New Roman"/>
              <a:ea typeface="Times New Roman"/>
              <a:cs typeface="Times New Roman"/>
              <a:sym typeface="Times New Roman"/>
            </a:endParaRPr>
          </a:p>
        </p:txBody>
      </p:sp>
      <p:sp>
        <p:nvSpPr>
          <p:cNvPr id="169" name="Google Shape;169;p24"/>
          <p:cNvSpPr txBox="1"/>
          <p:nvPr>
            <p:ph type="title"/>
          </p:nvPr>
        </p:nvSpPr>
        <p:spPr>
          <a:xfrm>
            <a:off x="2220300" y="147450"/>
            <a:ext cx="4703400" cy="572700"/>
          </a:xfrm>
          <a:prstGeom prst="rect">
            <a:avLst/>
          </a:prstGeom>
          <a:solidFill>
            <a:srgbClr val="BF9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IUL Presentation</a:t>
            </a:r>
            <a:endParaRPr b="1" u="sng">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54100" y="1418125"/>
            <a:ext cx="8958000" cy="3410400"/>
          </a:xfrm>
          <a:prstGeom prst="rect">
            <a:avLst/>
          </a:prstGeom>
          <a:noFill/>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b="1" i="1" lang="en" sz="1600" u="sng">
                <a:latin typeface="Times New Roman"/>
                <a:ea typeface="Times New Roman"/>
                <a:cs typeface="Times New Roman"/>
                <a:sym typeface="Times New Roman"/>
              </a:rPr>
              <a:t>If they are GROWTH FOCUSED</a:t>
            </a:r>
            <a:endParaRPr b="1" i="1" sz="1600" u="sng">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Mr./Ms. __________(First Name) I have drawn an illustration for your. We are going to go over the features of this product such as:</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The increasing face amount</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How you can never lose money</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What kind of growth you can expect year over year</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How you draw money from your IUL tax free to be your own bank, &amp; have a tax free retirement</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I am going to text you a link so I can share my screen (send a link for Google Meet, Zoom etc)</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Once they are on the call, share your screen &amp; go over the illustration</a:t>
            </a:r>
            <a:endParaRPr sz="1600">
              <a:latin typeface="Times New Roman"/>
              <a:ea typeface="Times New Roman"/>
              <a:cs typeface="Times New Roman"/>
              <a:sym typeface="Times New Roman"/>
            </a:endParaRPr>
          </a:p>
        </p:txBody>
      </p:sp>
      <p:sp>
        <p:nvSpPr>
          <p:cNvPr id="175" name="Google Shape;175;p25"/>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7: Present options-Illustration</a:t>
            </a:r>
            <a:endParaRPr u="sng">
              <a:latin typeface="Times New Roman"/>
              <a:ea typeface="Times New Roman"/>
              <a:cs typeface="Times New Roman"/>
              <a:sym typeface="Times New Roman"/>
            </a:endParaRPr>
          </a:p>
        </p:txBody>
      </p:sp>
      <p:sp>
        <p:nvSpPr>
          <p:cNvPr id="176" name="Google Shape;176;p25"/>
          <p:cNvSpPr txBox="1"/>
          <p:nvPr>
            <p:ph type="title"/>
          </p:nvPr>
        </p:nvSpPr>
        <p:spPr>
          <a:xfrm>
            <a:off x="2220300" y="147450"/>
            <a:ext cx="4703400" cy="572700"/>
          </a:xfrm>
          <a:prstGeom prst="rect">
            <a:avLst/>
          </a:prstGeom>
          <a:solidFill>
            <a:srgbClr val="BF9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IUL Presentation</a:t>
            </a:r>
            <a:endParaRPr b="1" u="sng">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93000" y="1217650"/>
            <a:ext cx="8958000" cy="3620100"/>
          </a:xfrm>
          <a:prstGeom prst="rect">
            <a:avLst/>
          </a:prstGeom>
          <a:noFill/>
        </p:spPr>
        <p:txBody>
          <a:bodyPr anchorCtr="0" anchor="ctr" bIns="91425" lIns="91425" spcFirstLastPara="1" rIns="91425" wrap="square" tIns="91425">
            <a:normAutofit/>
          </a:bodyPr>
          <a:lstStyle/>
          <a:p>
            <a:pPr indent="0" lvl="0" marL="457200" rtl="0" algn="l">
              <a:spcBef>
                <a:spcPts val="0"/>
              </a:spcBef>
              <a:spcAft>
                <a:spcPts val="0"/>
              </a:spcAft>
              <a:buNone/>
            </a:pPr>
            <a:r>
              <a:rPr b="1" lang="en" sz="1600" u="sng">
                <a:solidFill>
                  <a:srgbClr val="FFFFFF"/>
                </a:solidFill>
                <a:highlight>
                  <a:srgbClr val="FF00C2"/>
                </a:highlight>
                <a:latin typeface="Times New Roman"/>
                <a:ea typeface="Times New Roman"/>
                <a:cs typeface="Times New Roman"/>
                <a:sym typeface="Times New Roman"/>
              </a:rPr>
              <a:t>PROTECTION FOCUSED</a:t>
            </a:r>
            <a:endParaRPr b="1" sz="1600" u="sng">
              <a:solidFill>
                <a:srgbClr val="FFFFFF"/>
              </a:solidFill>
              <a:highlight>
                <a:srgbClr val="FF00C2"/>
              </a:highlight>
              <a:latin typeface="Times New Roman"/>
              <a:ea typeface="Times New Roman"/>
              <a:cs typeface="Times New Roman"/>
              <a:sym typeface="Times New Roman"/>
            </a:endParaRPr>
          </a:p>
          <a:p>
            <a:pPr indent="0" lvl="0" marL="457200" rtl="0" algn="l">
              <a:spcBef>
                <a:spcPts val="0"/>
              </a:spcBef>
              <a:spcAft>
                <a:spcPts val="0"/>
              </a:spcAft>
              <a:buNone/>
            </a:pPr>
            <a:r>
              <a:rPr b="1" lang="en" sz="1600" u="sng">
                <a:latin typeface="Times New Roman"/>
                <a:ea typeface="Times New Roman"/>
                <a:cs typeface="Times New Roman"/>
                <a:sym typeface="Times New Roman"/>
              </a:rPr>
              <a:t>If they are fully confident in their decision</a:t>
            </a:r>
            <a:endParaRPr b="1" sz="1600" u="sng">
              <a:latin typeface="Times New Roman"/>
              <a:ea typeface="Times New Roman"/>
              <a:cs typeface="Times New Roman"/>
              <a:sym typeface="Times New Roman"/>
            </a:endParaRPr>
          </a:p>
          <a:p>
            <a:pPr indent="0" lvl="0" marL="457200" rtl="0" algn="l">
              <a:spcBef>
                <a:spcPts val="0"/>
              </a:spcBef>
              <a:spcAft>
                <a:spcPts val="0"/>
              </a:spcAft>
              <a:buNone/>
            </a:pPr>
            <a:r>
              <a:t/>
            </a:r>
            <a:endParaRPr b="1" sz="1600" u="sng">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Mr./Ms. __________(First Name) the _____________(gold/silver/bronze) sounds like a great choice to meet your goals. I’m opening the application now, and it should only take a few minutes to complete. It usually takes a few days or more to get a decision, but in some rare cases we could know at the end of the application</a:t>
            </a:r>
            <a:endParaRPr sz="1600">
              <a:latin typeface="Times New Roman"/>
              <a:ea typeface="Times New Roman"/>
              <a:cs typeface="Times New Roman"/>
              <a:sym typeface="Times New Roman"/>
            </a:endParaRPr>
          </a:p>
          <a:p>
            <a:pPr indent="0" lvl="0" marL="457200" rtl="0" algn="l">
              <a:spcBef>
                <a:spcPts val="0"/>
              </a:spcBef>
              <a:spcAft>
                <a:spcPts val="0"/>
              </a:spcAft>
              <a:buNone/>
            </a:pPr>
            <a:r>
              <a:t/>
            </a:r>
            <a:endParaRPr sz="1600">
              <a:latin typeface="Times New Roman"/>
              <a:ea typeface="Times New Roman"/>
              <a:cs typeface="Times New Roman"/>
              <a:sym typeface="Times New Roman"/>
            </a:endParaRPr>
          </a:p>
          <a:p>
            <a:pPr indent="457200" lvl="0" marL="0" rtl="0" algn="l">
              <a:spcBef>
                <a:spcPts val="0"/>
              </a:spcBef>
              <a:spcAft>
                <a:spcPts val="0"/>
              </a:spcAft>
              <a:buNone/>
            </a:pPr>
            <a:r>
              <a:rPr b="1" lang="en" sz="1600" u="sng">
                <a:latin typeface="Times New Roman"/>
                <a:ea typeface="Times New Roman"/>
                <a:cs typeface="Times New Roman"/>
                <a:sym typeface="Times New Roman"/>
              </a:rPr>
              <a:t>If they are unsure address concerns</a:t>
            </a:r>
            <a:endParaRPr b="1" sz="1600" u="sng">
              <a:latin typeface="Times New Roman"/>
              <a:ea typeface="Times New Roman"/>
              <a:cs typeface="Times New Roman"/>
              <a:sym typeface="Times New Roman"/>
            </a:endParaRPr>
          </a:p>
          <a:p>
            <a:pPr indent="0" lvl="0" marL="0" rtl="0" algn="l">
              <a:spcBef>
                <a:spcPts val="0"/>
              </a:spcBef>
              <a:spcAft>
                <a:spcPts val="0"/>
              </a:spcAft>
              <a:buNone/>
            </a:pPr>
            <a:r>
              <a:t/>
            </a:r>
            <a:endParaRPr b="1" sz="1600" u="sng">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If it’s the cost the suggest they drop down to silver or bronze etc</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They don’t want to give their info for the app (social, banking etc) then reaffirm the reasons why they need it, and if they want coverage then the company will need this info just like their car insurance company needed it. </a:t>
            </a:r>
            <a:endParaRPr sz="1600">
              <a:latin typeface="Times New Roman"/>
              <a:ea typeface="Times New Roman"/>
              <a:cs typeface="Times New Roman"/>
              <a:sym typeface="Times New Roman"/>
            </a:endParaRPr>
          </a:p>
        </p:txBody>
      </p:sp>
      <p:sp>
        <p:nvSpPr>
          <p:cNvPr id="182" name="Google Shape;182;p26"/>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8: Reaffirm &amp; Address Concerns</a:t>
            </a:r>
            <a:endParaRPr u="sng">
              <a:latin typeface="Times New Roman"/>
              <a:ea typeface="Times New Roman"/>
              <a:cs typeface="Times New Roman"/>
              <a:sym typeface="Times New Roman"/>
            </a:endParaRPr>
          </a:p>
        </p:txBody>
      </p:sp>
      <p:sp>
        <p:nvSpPr>
          <p:cNvPr id="183" name="Google Shape;183;p26"/>
          <p:cNvSpPr txBox="1"/>
          <p:nvPr>
            <p:ph type="title"/>
          </p:nvPr>
        </p:nvSpPr>
        <p:spPr>
          <a:xfrm>
            <a:off x="2220300" y="147450"/>
            <a:ext cx="4703400" cy="572700"/>
          </a:xfrm>
          <a:prstGeom prst="rect">
            <a:avLst/>
          </a:prstGeom>
          <a:solidFill>
            <a:srgbClr val="BF9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IUL Presentation</a:t>
            </a:r>
            <a:endParaRPr b="1" u="sng">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7"/>
          <p:cNvSpPr txBox="1"/>
          <p:nvPr>
            <p:ph type="title"/>
          </p:nvPr>
        </p:nvSpPr>
        <p:spPr>
          <a:xfrm>
            <a:off x="93000" y="1217650"/>
            <a:ext cx="8958000" cy="3620100"/>
          </a:xfrm>
          <a:prstGeom prst="rect">
            <a:avLst/>
          </a:prstGeom>
          <a:noFill/>
        </p:spPr>
        <p:txBody>
          <a:bodyPr anchorCtr="0" anchor="ctr" bIns="91425" lIns="91425" spcFirstLastPara="1" rIns="91425" wrap="square" tIns="91425">
            <a:normAutofit fontScale="90000"/>
          </a:bodyPr>
          <a:lstStyle/>
          <a:p>
            <a:pPr indent="0" lvl="0" marL="457200" rtl="0" algn="l">
              <a:spcBef>
                <a:spcPts val="0"/>
              </a:spcBef>
              <a:spcAft>
                <a:spcPts val="0"/>
              </a:spcAft>
              <a:buNone/>
            </a:pPr>
            <a:r>
              <a:rPr b="1" lang="en" sz="1600" u="sng">
                <a:highlight>
                  <a:srgbClr val="00FFFF"/>
                </a:highlight>
                <a:latin typeface="Times New Roman"/>
                <a:ea typeface="Times New Roman"/>
                <a:cs typeface="Times New Roman"/>
                <a:sym typeface="Times New Roman"/>
              </a:rPr>
              <a:t>GROWTH</a:t>
            </a:r>
            <a:r>
              <a:rPr b="1" lang="en" sz="1600" u="sng">
                <a:highlight>
                  <a:srgbClr val="00FFFF"/>
                </a:highlight>
                <a:latin typeface="Times New Roman"/>
                <a:ea typeface="Times New Roman"/>
                <a:cs typeface="Times New Roman"/>
                <a:sym typeface="Times New Roman"/>
              </a:rPr>
              <a:t> FOCUSED</a:t>
            </a:r>
            <a:endParaRPr b="1" sz="1600" u="sng">
              <a:highlight>
                <a:srgbClr val="00FFFF"/>
              </a:highlight>
              <a:latin typeface="Times New Roman"/>
              <a:ea typeface="Times New Roman"/>
              <a:cs typeface="Times New Roman"/>
              <a:sym typeface="Times New Roman"/>
            </a:endParaRPr>
          </a:p>
          <a:p>
            <a:pPr indent="0" lvl="0" marL="457200" rtl="0" algn="l">
              <a:spcBef>
                <a:spcPts val="0"/>
              </a:spcBef>
              <a:spcAft>
                <a:spcPts val="0"/>
              </a:spcAft>
              <a:buNone/>
            </a:pPr>
            <a:r>
              <a:rPr b="1" lang="en" sz="1600" u="sng">
                <a:latin typeface="Times New Roman"/>
                <a:ea typeface="Times New Roman"/>
                <a:cs typeface="Times New Roman"/>
                <a:sym typeface="Times New Roman"/>
              </a:rPr>
              <a:t>If they are fully confident in their decision</a:t>
            </a:r>
            <a:endParaRPr b="1" sz="1600" u="sng">
              <a:latin typeface="Times New Roman"/>
              <a:ea typeface="Times New Roman"/>
              <a:cs typeface="Times New Roman"/>
              <a:sym typeface="Times New Roman"/>
            </a:endParaRPr>
          </a:p>
          <a:p>
            <a:pPr indent="0" lvl="0" marL="457200" rtl="0" algn="l">
              <a:spcBef>
                <a:spcPts val="0"/>
              </a:spcBef>
              <a:spcAft>
                <a:spcPts val="0"/>
              </a:spcAft>
              <a:buNone/>
            </a:pPr>
            <a:r>
              <a:t/>
            </a:r>
            <a:endParaRPr b="1" sz="1600" u="sng">
              <a:latin typeface="Times New Roman"/>
              <a:ea typeface="Times New Roman"/>
              <a:cs typeface="Times New Roman"/>
              <a:sym typeface="Times New Roman"/>
            </a:endParaRPr>
          </a:p>
          <a:p>
            <a:pPr indent="-320040" lvl="0" marL="457200" rtl="0" algn="l">
              <a:spcBef>
                <a:spcPts val="0"/>
              </a:spcBef>
              <a:spcAft>
                <a:spcPts val="0"/>
              </a:spcAft>
              <a:buSzPct val="100000"/>
              <a:buFont typeface="Times New Roman"/>
              <a:buAutoNum type="arabicPeriod"/>
            </a:pPr>
            <a:r>
              <a:rPr lang="en" sz="1600">
                <a:latin typeface="Times New Roman"/>
                <a:ea typeface="Times New Roman"/>
                <a:cs typeface="Times New Roman"/>
                <a:sym typeface="Times New Roman"/>
              </a:rPr>
              <a:t>Mr./Ms. __________(First Name) the _____________(Product Name) sounds like a great choice to meet your goals. I’m opening the application now, and it should only take a few minutes to complete. It usually takes a few days or more to get a decision, and of course I’ll keep you up to date throughout the process</a:t>
            </a:r>
            <a:endParaRPr sz="1600">
              <a:latin typeface="Times New Roman"/>
              <a:ea typeface="Times New Roman"/>
              <a:cs typeface="Times New Roman"/>
              <a:sym typeface="Times New Roman"/>
            </a:endParaRPr>
          </a:p>
          <a:p>
            <a:pPr indent="0" lvl="0" marL="457200" rtl="0" algn="l">
              <a:spcBef>
                <a:spcPts val="0"/>
              </a:spcBef>
              <a:spcAft>
                <a:spcPts val="0"/>
              </a:spcAft>
              <a:buNone/>
            </a:pPr>
            <a:r>
              <a:t/>
            </a:r>
            <a:endParaRPr sz="1600">
              <a:latin typeface="Times New Roman"/>
              <a:ea typeface="Times New Roman"/>
              <a:cs typeface="Times New Roman"/>
              <a:sym typeface="Times New Roman"/>
            </a:endParaRPr>
          </a:p>
          <a:p>
            <a:pPr indent="457200" lvl="0" marL="0" rtl="0" algn="l">
              <a:spcBef>
                <a:spcPts val="0"/>
              </a:spcBef>
              <a:spcAft>
                <a:spcPts val="0"/>
              </a:spcAft>
              <a:buNone/>
            </a:pPr>
            <a:r>
              <a:rPr b="1" lang="en" sz="1600" u="sng">
                <a:latin typeface="Times New Roman"/>
                <a:ea typeface="Times New Roman"/>
                <a:cs typeface="Times New Roman"/>
                <a:sym typeface="Times New Roman"/>
              </a:rPr>
              <a:t>If they are unsure address concerns</a:t>
            </a:r>
            <a:endParaRPr b="1" sz="1600" u="sng">
              <a:latin typeface="Times New Roman"/>
              <a:ea typeface="Times New Roman"/>
              <a:cs typeface="Times New Roman"/>
              <a:sym typeface="Times New Roman"/>
            </a:endParaRPr>
          </a:p>
          <a:p>
            <a:pPr indent="0" lvl="0" marL="0" rtl="0" algn="l">
              <a:spcBef>
                <a:spcPts val="0"/>
              </a:spcBef>
              <a:spcAft>
                <a:spcPts val="0"/>
              </a:spcAft>
              <a:buNone/>
            </a:pPr>
            <a:r>
              <a:t/>
            </a:r>
            <a:endParaRPr b="1" sz="1600" u="sng">
              <a:latin typeface="Times New Roman"/>
              <a:ea typeface="Times New Roman"/>
              <a:cs typeface="Times New Roman"/>
              <a:sym typeface="Times New Roman"/>
            </a:endParaRPr>
          </a:p>
          <a:p>
            <a:pPr indent="-320040" lvl="0" marL="457200" rtl="0" algn="l">
              <a:spcBef>
                <a:spcPts val="0"/>
              </a:spcBef>
              <a:spcAft>
                <a:spcPts val="0"/>
              </a:spcAft>
              <a:buSzPct val="100000"/>
              <a:buFont typeface="Times New Roman"/>
              <a:buAutoNum type="arabicPeriod"/>
            </a:pPr>
            <a:r>
              <a:rPr lang="en" sz="1600">
                <a:latin typeface="Times New Roman"/>
                <a:ea typeface="Times New Roman"/>
                <a:cs typeface="Times New Roman"/>
                <a:sym typeface="Times New Roman"/>
              </a:rPr>
              <a:t>If it’s the cost the suggest they drop down to the minimum they said they could invest, or switch to a protection focused IUL</a:t>
            </a:r>
            <a:endParaRPr sz="1600">
              <a:latin typeface="Times New Roman"/>
              <a:ea typeface="Times New Roman"/>
              <a:cs typeface="Times New Roman"/>
              <a:sym typeface="Times New Roman"/>
            </a:endParaRPr>
          </a:p>
          <a:p>
            <a:pPr indent="-320040" lvl="0" marL="457200" rtl="0" algn="l">
              <a:spcBef>
                <a:spcPts val="0"/>
              </a:spcBef>
              <a:spcAft>
                <a:spcPts val="0"/>
              </a:spcAft>
              <a:buSzPct val="100000"/>
              <a:buFont typeface="Times New Roman"/>
              <a:buAutoNum type="arabicPeriod"/>
            </a:pPr>
            <a:r>
              <a:rPr lang="en" sz="1600">
                <a:latin typeface="Times New Roman"/>
                <a:ea typeface="Times New Roman"/>
                <a:cs typeface="Times New Roman"/>
                <a:sym typeface="Times New Roman"/>
              </a:rPr>
              <a:t>They don’t want to give their info for the app (social, banking etc) then reaffirm the reasons why they need it, and if they want coverage then the company will need this info just like their car insurance company needed it. </a:t>
            </a:r>
            <a:endParaRPr sz="1600">
              <a:latin typeface="Times New Roman"/>
              <a:ea typeface="Times New Roman"/>
              <a:cs typeface="Times New Roman"/>
              <a:sym typeface="Times New Roman"/>
            </a:endParaRPr>
          </a:p>
        </p:txBody>
      </p:sp>
      <p:sp>
        <p:nvSpPr>
          <p:cNvPr id="189" name="Google Shape;189;p27"/>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8: Reaffirm &amp; Address Concerns</a:t>
            </a:r>
            <a:endParaRPr u="sng">
              <a:latin typeface="Times New Roman"/>
              <a:ea typeface="Times New Roman"/>
              <a:cs typeface="Times New Roman"/>
              <a:sym typeface="Times New Roman"/>
            </a:endParaRPr>
          </a:p>
        </p:txBody>
      </p:sp>
      <p:sp>
        <p:nvSpPr>
          <p:cNvPr id="190" name="Google Shape;190;p27"/>
          <p:cNvSpPr txBox="1"/>
          <p:nvPr>
            <p:ph type="title"/>
          </p:nvPr>
        </p:nvSpPr>
        <p:spPr>
          <a:xfrm>
            <a:off x="2220300" y="147450"/>
            <a:ext cx="4703400" cy="572700"/>
          </a:xfrm>
          <a:prstGeom prst="rect">
            <a:avLst/>
          </a:prstGeom>
          <a:solidFill>
            <a:srgbClr val="BF9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IUL Presentation</a:t>
            </a:r>
            <a:endParaRPr b="1" u="sng">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8"/>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Mr./Ms. __________(First Name) I’m already most of the way through the application. It should only be a few more minutes. Please make sure you have your driver’s license, social, routing &amp; account number handy.</a:t>
            </a:r>
            <a:br>
              <a:rPr lang="en" sz="1600">
                <a:latin typeface="Times New Roman"/>
                <a:ea typeface="Times New Roman"/>
                <a:cs typeface="Times New Roman"/>
                <a:sym typeface="Times New Roman"/>
              </a:rPr>
            </a:b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App completed. Download it to save to their profile in Max, then do one of the following:</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b="1" lang="en" sz="1600" u="sng">
                <a:latin typeface="Times New Roman"/>
                <a:ea typeface="Times New Roman"/>
                <a:cs typeface="Times New Roman"/>
                <a:sym typeface="Times New Roman"/>
              </a:rPr>
              <a:t>Approved-</a:t>
            </a:r>
            <a:r>
              <a:rPr lang="en" sz="1600">
                <a:latin typeface="Times New Roman"/>
                <a:ea typeface="Times New Roman"/>
                <a:cs typeface="Times New Roman"/>
                <a:sym typeface="Times New Roman"/>
              </a:rPr>
              <a:t> let them know they were approved and be on the lookout for that policy within the next 10 business days</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b="1" lang="en" sz="1600" u="sng">
                <a:latin typeface="Times New Roman"/>
                <a:ea typeface="Times New Roman"/>
                <a:cs typeface="Times New Roman"/>
                <a:sym typeface="Times New Roman"/>
              </a:rPr>
              <a:t>Sent to underwriting-</a:t>
            </a:r>
            <a:r>
              <a:rPr lang="en" sz="1600">
                <a:latin typeface="Times New Roman"/>
                <a:ea typeface="Times New Roman"/>
                <a:cs typeface="Times New Roman"/>
                <a:sym typeface="Times New Roman"/>
              </a:rPr>
              <a:t> remind them it takes a few days or so to get a response, and you will stay in touch with them via text, emails, or calls to keep them updated. Reach out to let them know the results and get extra info if requested by carrier</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b="1" lang="en" sz="1600" u="sng">
                <a:latin typeface="Times New Roman"/>
                <a:ea typeface="Times New Roman"/>
                <a:cs typeface="Times New Roman"/>
                <a:sym typeface="Times New Roman"/>
              </a:rPr>
              <a:t>Declined-</a:t>
            </a:r>
            <a:r>
              <a:rPr lang="en" sz="1600">
                <a:latin typeface="Times New Roman"/>
                <a:ea typeface="Times New Roman"/>
                <a:cs typeface="Times New Roman"/>
                <a:sym typeface="Times New Roman"/>
              </a:rPr>
              <a:t> </a:t>
            </a:r>
            <a:r>
              <a:rPr lang="en" sz="1600">
                <a:latin typeface="Times New Roman"/>
                <a:ea typeface="Times New Roman"/>
                <a:cs typeface="Times New Roman"/>
                <a:sym typeface="Times New Roman"/>
              </a:rPr>
              <a:t>remind them it takes a few days or so to get a response, and you will stay in touch with them via text, emails, or calls to keep them updated. Do research to see who you can get the approved with. Reach back out when you’re ready.</a:t>
            </a:r>
            <a:endParaRPr sz="1600">
              <a:latin typeface="Times New Roman"/>
              <a:ea typeface="Times New Roman"/>
              <a:cs typeface="Times New Roman"/>
              <a:sym typeface="Times New Roman"/>
            </a:endParaRPr>
          </a:p>
        </p:txBody>
      </p:sp>
      <p:sp>
        <p:nvSpPr>
          <p:cNvPr id="196" name="Google Shape;196;p28"/>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9: Application- Go to carrier site to do app</a:t>
            </a:r>
            <a:endParaRPr u="sng">
              <a:latin typeface="Times New Roman"/>
              <a:ea typeface="Times New Roman"/>
              <a:cs typeface="Times New Roman"/>
              <a:sym typeface="Times New Roman"/>
            </a:endParaRPr>
          </a:p>
        </p:txBody>
      </p:sp>
      <p:sp>
        <p:nvSpPr>
          <p:cNvPr id="197" name="Google Shape;197;p28"/>
          <p:cNvSpPr txBox="1"/>
          <p:nvPr>
            <p:ph type="title"/>
          </p:nvPr>
        </p:nvSpPr>
        <p:spPr>
          <a:xfrm>
            <a:off x="2220300" y="147450"/>
            <a:ext cx="4703400" cy="572700"/>
          </a:xfrm>
          <a:prstGeom prst="rect">
            <a:avLst/>
          </a:prstGeom>
          <a:solidFill>
            <a:srgbClr val="BF9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IUL Presentation</a:t>
            </a:r>
            <a:endParaRPr b="1" u="sng">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9"/>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87350" lvl="0" marL="457200" rtl="0" algn="l">
              <a:spcBef>
                <a:spcPts val="0"/>
              </a:spcBef>
              <a:spcAft>
                <a:spcPts val="0"/>
              </a:spcAft>
              <a:buSzPts val="2500"/>
              <a:buFont typeface="Times New Roman"/>
              <a:buAutoNum type="arabicPeriod"/>
            </a:pPr>
            <a:r>
              <a:rPr lang="en" sz="2500">
                <a:latin typeface="Times New Roman"/>
                <a:ea typeface="Times New Roman"/>
                <a:cs typeface="Times New Roman"/>
                <a:sym typeface="Times New Roman"/>
              </a:rPr>
              <a:t>Create and save their profile in Max</a:t>
            </a:r>
            <a:endParaRPr sz="2500">
              <a:latin typeface="Times New Roman"/>
              <a:ea typeface="Times New Roman"/>
              <a:cs typeface="Times New Roman"/>
              <a:sym typeface="Times New Roman"/>
            </a:endParaRPr>
          </a:p>
          <a:p>
            <a:pPr indent="0" lvl="0" marL="457200" rtl="0" algn="l">
              <a:spcBef>
                <a:spcPts val="0"/>
              </a:spcBef>
              <a:spcAft>
                <a:spcPts val="0"/>
              </a:spcAft>
              <a:buNone/>
            </a:pPr>
            <a:r>
              <a:t/>
            </a:r>
            <a:endParaRPr sz="2500">
              <a:latin typeface="Times New Roman"/>
              <a:ea typeface="Times New Roman"/>
              <a:cs typeface="Times New Roman"/>
              <a:sym typeface="Times New Roman"/>
            </a:endParaRPr>
          </a:p>
          <a:p>
            <a:pPr indent="-387350" lvl="0" marL="457200" rtl="0" algn="l">
              <a:spcBef>
                <a:spcPts val="0"/>
              </a:spcBef>
              <a:spcAft>
                <a:spcPts val="0"/>
              </a:spcAft>
              <a:buSzPts val="2500"/>
              <a:buFont typeface="Times New Roman"/>
              <a:buAutoNum type="arabicPeriod"/>
            </a:pPr>
            <a:r>
              <a:rPr lang="en" sz="2500">
                <a:latin typeface="Times New Roman"/>
                <a:ea typeface="Times New Roman"/>
                <a:cs typeface="Times New Roman"/>
                <a:sym typeface="Times New Roman"/>
              </a:rPr>
              <a:t>Submit their business in max, copy the confirmation code, and save in their max profile</a:t>
            </a:r>
            <a:endParaRPr sz="2500">
              <a:latin typeface="Times New Roman"/>
              <a:ea typeface="Times New Roman"/>
              <a:cs typeface="Times New Roman"/>
              <a:sym typeface="Times New Roman"/>
            </a:endParaRPr>
          </a:p>
          <a:p>
            <a:pPr indent="0" lvl="0" marL="0" rtl="0" algn="l">
              <a:spcBef>
                <a:spcPts val="0"/>
              </a:spcBef>
              <a:spcAft>
                <a:spcPts val="0"/>
              </a:spcAft>
              <a:buNone/>
            </a:pPr>
            <a:r>
              <a:t/>
            </a:r>
            <a:endParaRPr sz="2500">
              <a:latin typeface="Times New Roman"/>
              <a:ea typeface="Times New Roman"/>
              <a:cs typeface="Times New Roman"/>
              <a:sym typeface="Times New Roman"/>
            </a:endParaRPr>
          </a:p>
          <a:p>
            <a:pPr indent="0" lvl="0" marL="0" rtl="0" algn="l">
              <a:spcBef>
                <a:spcPts val="0"/>
              </a:spcBef>
              <a:spcAft>
                <a:spcPts val="0"/>
              </a:spcAft>
              <a:buNone/>
            </a:pPr>
            <a:r>
              <a:t/>
            </a:r>
            <a:endParaRPr sz="2500">
              <a:latin typeface="Times New Roman"/>
              <a:ea typeface="Times New Roman"/>
              <a:cs typeface="Times New Roman"/>
              <a:sym typeface="Times New Roman"/>
            </a:endParaRPr>
          </a:p>
          <a:p>
            <a:pPr indent="0" lvl="0" marL="0" rtl="0" algn="l">
              <a:spcBef>
                <a:spcPts val="0"/>
              </a:spcBef>
              <a:spcAft>
                <a:spcPts val="0"/>
              </a:spcAft>
              <a:buNone/>
            </a:pPr>
            <a:r>
              <a:rPr lang="en" sz="2500">
                <a:latin typeface="Times New Roman"/>
                <a:ea typeface="Times New Roman"/>
                <a:cs typeface="Times New Roman"/>
                <a:sym typeface="Times New Roman"/>
              </a:rPr>
              <a:t>****optional- send a thank you card, client gift, etc</a:t>
            </a:r>
            <a:endParaRPr sz="2500">
              <a:latin typeface="Times New Roman"/>
              <a:ea typeface="Times New Roman"/>
              <a:cs typeface="Times New Roman"/>
              <a:sym typeface="Times New Roman"/>
            </a:endParaRPr>
          </a:p>
        </p:txBody>
      </p:sp>
      <p:sp>
        <p:nvSpPr>
          <p:cNvPr id="203" name="Google Shape;203;p29"/>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u="sng">
                <a:latin typeface="Times New Roman"/>
                <a:ea typeface="Times New Roman"/>
                <a:cs typeface="Times New Roman"/>
                <a:sym typeface="Times New Roman"/>
              </a:rPr>
              <a:t>Step 10: Submit Business</a:t>
            </a:r>
            <a:endParaRPr u="sng">
              <a:latin typeface="Times New Roman"/>
              <a:ea typeface="Times New Roman"/>
              <a:cs typeface="Times New Roman"/>
              <a:sym typeface="Times New Roman"/>
            </a:endParaRPr>
          </a:p>
        </p:txBody>
      </p:sp>
      <p:sp>
        <p:nvSpPr>
          <p:cNvPr id="204" name="Google Shape;204;p29"/>
          <p:cNvSpPr txBox="1"/>
          <p:nvPr>
            <p:ph type="title"/>
          </p:nvPr>
        </p:nvSpPr>
        <p:spPr>
          <a:xfrm>
            <a:off x="2220300" y="147450"/>
            <a:ext cx="4703400" cy="572700"/>
          </a:xfrm>
          <a:prstGeom prst="rect">
            <a:avLst/>
          </a:prstGeom>
          <a:solidFill>
            <a:srgbClr val="BF9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IUL Presentation</a:t>
            </a:r>
            <a:endParaRPr b="1" u="sng">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10 step sales presentation (overview)</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317182" lvl="0" marL="457200" rtl="0" algn="l">
              <a:spcBef>
                <a:spcPts val="0"/>
              </a:spcBef>
              <a:spcAft>
                <a:spcPts val="0"/>
              </a:spcAft>
              <a:buSzPct val="100000"/>
              <a:buAutoNum type="arabicPeriod"/>
            </a:pPr>
            <a:r>
              <a:rPr lang="en"/>
              <a:t>Introduction-booking the appointment/setting up one call close</a:t>
            </a:r>
            <a:endParaRPr/>
          </a:p>
          <a:p>
            <a:pPr indent="-317182" lvl="0" marL="457200" rtl="0" algn="l">
              <a:spcBef>
                <a:spcPts val="0"/>
              </a:spcBef>
              <a:spcAft>
                <a:spcPts val="0"/>
              </a:spcAft>
              <a:buSzPct val="100000"/>
              <a:buAutoNum type="arabicPeriod"/>
            </a:pPr>
            <a:r>
              <a:rPr lang="en"/>
              <a:t>Credibility - verification card/business card/verify my underwriter link</a:t>
            </a:r>
            <a:endParaRPr/>
          </a:p>
          <a:p>
            <a:pPr indent="-317182" lvl="0" marL="457200" rtl="0" algn="l">
              <a:spcBef>
                <a:spcPts val="0"/>
              </a:spcBef>
              <a:spcAft>
                <a:spcPts val="0"/>
              </a:spcAft>
              <a:buSzPct val="100000"/>
              <a:buAutoNum type="arabicPeriod"/>
            </a:pPr>
            <a:r>
              <a:rPr lang="en"/>
              <a:t>Discovery you die tomorrow who takes care of the home, who do you need to protect, if it’s an IUL, do they need it for coverage or growing money?</a:t>
            </a:r>
            <a:endParaRPr/>
          </a:p>
          <a:p>
            <a:pPr indent="-317182" lvl="0" marL="457200" rtl="0" algn="l">
              <a:spcBef>
                <a:spcPts val="0"/>
              </a:spcBef>
              <a:spcAft>
                <a:spcPts val="0"/>
              </a:spcAft>
              <a:buSzPct val="100000"/>
              <a:buAutoNum type="arabicPeriod"/>
            </a:pPr>
            <a:r>
              <a:rPr lang="en"/>
              <a:t>The process-medical field underwriter asking a lot of medical questions and finance questions to make sure we match you up with the company and product that best fit you were health and financial goals. You can’t buy you have to apply and we’re going to submit an application based on what you want.</a:t>
            </a:r>
            <a:endParaRPr/>
          </a:p>
          <a:p>
            <a:pPr indent="-317182" lvl="0" marL="457200" rtl="0" algn="l">
              <a:spcBef>
                <a:spcPts val="0"/>
              </a:spcBef>
              <a:spcAft>
                <a:spcPts val="0"/>
              </a:spcAft>
              <a:buSzPct val="100000"/>
              <a:buAutoNum type="arabicPeriod"/>
            </a:pPr>
            <a:r>
              <a:rPr lang="en"/>
              <a:t>Financial inventory/health inventory. For AUL’s and mortgage protection instead of asking for the budget I ask what they save every month so I can reverse engineer it.</a:t>
            </a:r>
            <a:endParaRPr/>
          </a:p>
          <a:p>
            <a:pPr indent="-317182" lvl="0" marL="457200" rtl="0" algn="l">
              <a:spcBef>
                <a:spcPts val="0"/>
              </a:spcBef>
              <a:spcAft>
                <a:spcPts val="0"/>
              </a:spcAft>
              <a:buSzPct val="100000"/>
              <a:buAutoNum type="arabicPeriod"/>
            </a:pPr>
            <a:r>
              <a:rPr lang="en"/>
              <a:t>Underwriting-for FEX use integrity, for IUL use Underwriting guides/cheat sheet</a:t>
            </a:r>
            <a:endParaRPr/>
          </a:p>
          <a:p>
            <a:pPr indent="-317182" lvl="0" marL="457200" rtl="0" algn="l">
              <a:spcBef>
                <a:spcPts val="0"/>
              </a:spcBef>
              <a:spcAft>
                <a:spcPts val="0"/>
              </a:spcAft>
              <a:buSzPct val="100000"/>
              <a:buAutoNum type="arabicPeriod"/>
            </a:pPr>
            <a:r>
              <a:rPr lang="en"/>
              <a:t>Present the three options that you drew up for their menu</a:t>
            </a:r>
            <a:endParaRPr/>
          </a:p>
          <a:p>
            <a:pPr indent="-317182" lvl="0" marL="457200" rtl="0" algn="l">
              <a:spcBef>
                <a:spcPts val="0"/>
              </a:spcBef>
              <a:spcAft>
                <a:spcPts val="0"/>
              </a:spcAft>
              <a:buSzPct val="100000"/>
              <a:buAutoNum type="arabicPeriod"/>
            </a:pPr>
            <a:r>
              <a:rPr lang="en"/>
              <a:t>Reaffirm and address concerns</a:t>
            </a:r>
            <a:endParaRPr/>
          </a:p>
          <a:p>
            <a:pPr indent="-317182" lvl="0" marL="457200" rtl="0" algn="l">
              <a:spcBef>
                <a:spcPts val="0"/>
              </a:spcBef>
              <a:spcAft>
                <a:spcPts val="0"/>
              </a:spcAft>
              <a:buSzPct val="100000"/>
              <a:buAutoNum type="arabicPeriod"/>
            </a:pPr>
            <a:r>
              <a:rPr lang="en"/>
              <a:t>Do the application</a:t>
            </a:r>
            <a:endParaRPr/>
          </a:p>
          <a:p>
            <a:pPr indent="-317182" lvl="0" marL="457200" rtl="0" algn="l">
              <a:spcBef>
                <a:spcPts val="0"/>
              </a:spcBef>
              <a:spcAft>
                <a:spcPts val="0"/>
              </a:spcAft>
              <a:buSzPct val="100000"/>
              <a:buAutoNum type="arabicPeriod"/>
            </a:pPr>
            <a:r>
              <a:rPr lang="en"/>
              <a:t>Submit business to (required) optional you can send a client gift or thank you card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Script</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Hello Mr./Ms. _________(first name). How are you? (Pause)</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My name is _____________. You requested IUL quotes, and listed your birthdate as ___/___/___, correct?</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As we both know, it is very important that we get this taken care of for you. I can set an appointment with you, or we can take a couple of minutes to take care of this right now. Can you grab a pen and paper? </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b="1" i="1" lang="en" sz="1600" u="sng">
                <a:latin typeface="Times New Roman"/>
                <a:ea typeface="Times New Roman"/>
                <a:cs typeface="Times New Roman"/>
                <a:sym typeface="Times New Roman"/>
              </a:rPr>
              <a:t>Appointment-</a:t>
            </a:r>
            <a:r>
              <a:rPr lang="en" sz="1600">
                <a:latin typeface="Times New Roman"/>
                <a:ea typeface="Times New Roman"/>
                <a:cs typeface="Times New Roman"/>
                <a:sym typeface="Times New Roman"/>
              </a:rPr>
              <a:t> shoot for same day or next day appointment. Offer 2 times (ex. 9am or 1pm, etc) After they choose a time, add it to your calendar, move to step 2, then you’re done until your appointment.</a:t>
            </a:r>
            <a:endParaRPr b="1" i="1" sz="1600" u="sng">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b="1" i="1" lang="en" sz="1600" u="sng">
                <a:latin typeface="Times New Roman"/>
                <a:ea typeface="Times New Roman"/>
                <a:cs typeface="Times New Roman"/>
                <a:sym typeface="Times New Roman"/>
              </a:rPr>
              <a:t>They’re ready now-</a:t>
            </a:r>
            <a:r>
              <a:rPr lang="en" sz="1600">
                <a:latin typeface="Times New Roman"/>
                <a:ea typeface="Times New Roman"/>
                <a:cs typeface="Times New Roman"/>
                <a:sym typeface="Times New Roman"/>
              </a:rPr>
              <a:t> move to step 2</a:t>
            </a:r>
            <a:endParaRPr sz="1600">
              <a:latin typeface="Times New Roman"/>
              <a:ea typeface="Times New Roman"/>
              <a:cs typeface="Times New Roman"/>
              <a:sym typeface="Times New Roman"/>
            </a:endParaRPr>
          </a:p>
        </p:txBody>
      </p:sp>
      <p:sp>
        <p:nvSpPr>
          <p:cNvPr id="66" name="Google Shape;66;p15"/>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1: Introduction- Booking the Appointment</a:t>
            </a:r>
            <a:endParaRPr u="sng">
              <a:latin typeface="Times New Roman"/>
              <a:ea typeface="Times New Roman"/>
              <a:cs typeface="Times New Roman"/>
              <a:sym typeface="Times New Roman"/>
            </a:endParaRPr>
          </a:p>
        </p:txBody>
      </p:sp>
      <p:sp>
        <p:nvSpPr>
          <p:cNvPr id="67" name="Google Shape;67;p15"/>
          <p:cNvSpPr txBox="1"/>
          <p:nvPr>
            <p:ph type="title"/>
          </p:nvPr>
        </p:nvSpPr>
        <p:spPr>
          <a:xfrm>
            <a:off x="2220300" y="147450"/>
            <a:ext cx="4703400" cy="572700"/>
          </a:xfrm>
          <a:prstGeom prst="rect">
            <a:avLst/>
          </a:prstGeom>
          <a:solidFill>
            <a:srgbClr val="BF9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IUL</a:t>
            </a:r>
            <a:r>
              <a:rPr b="1" lang="en" u="sng">
                <a:latin typeface="Times New Roman"/>
                <a:ea typeface="Times New Roman"/>
                <a:cs typeface="Times New Roman"/>
                <a:sym typeface="Times New Roman"/>
              </a:rPr>
              <a:t> Presentation</a:t>
            </a:r>
            <a:endParaRPr b="1" u="sng">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Mr./Ms. __________(First Name) I’m going to give you my information to verify who I am. Can you receive texts on this number? Is it a </a:t>
            </a:r>
            <a:r>
              <a:rPr lang="en" sz="1600">
                <a:latin typeface="Times New Roman"/>
                <a:ea typeface="Times New Roman"/>
                <a:cs typeface="Times New Roman"/>
                <a:sym typeface="Times New Roman"/>
              </a:rPr>
              <a:t>smartphone</a:t>
            </a:r>
            <a:r>
              <a:rPr lang="en" sz="1600">
                <a:latin typeface="Times New Roman"/>
                <a:ea typeface="Times New Roman"/>
                <a:cs typeface="Times New Roman"/>
                <a:sym typeface="Times New Roman"/>
              </a:rPr>
              <a:t>, such as an iPhone or Android, so I can text you a link?</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b="1" i="1" lang="en" sz="1600" u="sng">
                <a:latin typeface="Times New Roman"/>
                <a:ea typeface="Times New Roman"/>
                <a:cs typeface="Times New Roman"/>
                <a:sym typeface="Times New Roman"/>
              </a:rPr>
              <a:t>Smartphone-</a:t>
            </a:r>
            <a:r>
              <a:rPr lang="en" sz="1600">
                <a:latin typeface="Times New Roman"/>
                <a:ea typeface="Times New Roman"/>
                <a:cs typeface="Times New Roman"/>
                <a:sym typeface="Times New Roman"/>
              </a:rPr>
              <a:t> Text them your agent verification link (if they have a </a:t>
            </a:r>
            <a:r>
              <a:rPr lang="en" sz="1600">
                <a:latin typeface="Times New Roman"/>
                <a:ea typeface="Times New Roman"/>
                <a:cs typeface="Times New Roman"/>
                <a:sym typeface="Times New Roman"/>
              </a:rPr>
              <a:t>smartphone</a:t>
            </a:r>
            <a:r>
              <a:rPr lang="en" sz="1600">
                <a:latin typeface="Times New Roman"/>
                <a:ea typeface="Times New Roman"/>
                <a:cs typeface="Times New Roman"/>
                <a:sym typeface="Times New Roman"/>
              </a:rPr>
              <a:t>)</a:t>
            </a:r>
            <a:endParaRPr b="1" i="1" sz="1600" u="sng">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b="1" i="1" lang="en" sz="1600" u="sng">
                <a:latin typeface="Times New Roman"/>
                <a:ea typeface="Times New Roman"/>
                <a:cs typeface="Times New Roman"/>
                <a:sym typeface="Times New Roman"/>
              </a:rPr>
              <a:t>Can receive texts, but NOT a smartphone-</a:t>
            </a:r>
            <a:r>
              <a:rPr lang="en" sz="1600">
                <a:latin typeface="Times New Roman"/>
                <a:ea typeface="Times New Roman"/>
                <a:cs typeface="Times New Roman"/>
                <a:sym typeface="Times New Roman"/>
              </a:rPr>
              <a:t> text them a picture of your agent verification card/business card</a:t>
            </a:r>
            <a:endParaRPr b="1" i="1" sz="1600" u="sng">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b="1" i="1" lang="en" sz="1600" u="sng">
                <a:latin typeface="Times New Roman"/>
                <a:ea typeface="Times New Roman"/>
                <a:cs typeface="Times New Roman"/>
                <a:sym typeface="Times New Roman"/>
              </a:rPr>
              <a:t>Can’t receive texts-</a:t>
            </a:r>
            <a:r>
              <a:rPr lang="en" sz="1600">
                <a:latin typeface="Times New Roman"/>
                <a:ea typeface="Times New Roman"/>
                <a:cs typeface="Times New Roman"/>
                <a:sym typeface="Times New Roman"/>
              </a:rPr>
              <a:t> Ask them to write down your name, phone number, &amp; NPN</a:t>
            </a:r>
            <a:endParaRPr sz="1600">
              <a:latin typeface="Times New Roman"/>
              <a:ea typeface="Times New Roman"/>
              <a:cs typeface="Times New Roman"/>
              <a:sym typeface="Times New Roman"/>
            </a:endParaRPr>
          </a:p>
        </p:txBody>
      </p:sp>
      <p:sp>
        <p:nvSpPr>
          <p:cNvPr id="73" name="Google Shape;73;p16"/>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u="sng">
                <a:latin typeface="Times New Roman"/>
                <a:ea typeface="Times New Roman"/>
                <a:cs typeface="Times New Roman"/>
                <a:sym typeface="Times New Roman"/>
              </a:rPr>
              <a:t>Step 2: Credibility- who you are</a:t>
            </a:r>
            <a:endParaRPr u="sng">
              <a:latin typeface="Times New Roman"/>
              <a:ea typeface="Times New Roman"/>
              <a:cs typeface="Times New Roman"/>
              <a:sym typeface="Times New Roman"/>
            </a:endParaRPr>
          </a:p>
        </p:txBody>
      </p:sp>
      <p:sp>
        <p:nvSpPr>
          <p:cNvPr id="74" name="Google Shape;74;p16"/>
          <p:cNvSpPr txBox="1"/>
          <p:nvPr>
            <p:ph type="title"/>
          </p:nvPr>
        </p:nvSpPr>
        <p:spPr>
          <a:xfrm>
            <a:off x="2220300" y="147450"/>
            <a:ext cx="4703400" cy="572700"/>
          </a:xfrm>
          <a:prstGeom prst="rect">
            <a:avLst/>
          </a:prstGeom>
          <a:solidFill>
            <a:srgbClr val="BF9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IUL Presentation</a:t>
            </a:r>
            <a:endParaRPr b="1" u="sng">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93000" y="1418125"/>
            <a:ext cx="8958000" cy="3410400"/>
          </a:xfrm>
          <a:prstGeom prst="rect">
            <a:avLst/>
          </a:prstGeom>
        </p:spPr>
        <p:txBody>
          <a:bodyPr anchorCtr="0" anchor="ctr" bIns="91425" lIns="91425" spcFirstLastPara="1" rIns="91425" wrap="square" tIns="91425">
            <a:normAutofit fontScale="90000"/>
          </a:bodyPr>
          <a:lstStyle/>
          <a:p>
            <a:pPr indent="-320040" lvl="0" marL="457200" rtl="0" algn="l">
              <a:spcBef>
                <a:spcPts val="0"/>
              </a:spcBef>
              <a:spcAft>
                <a:spcPts val="0"/>
              </a:spcAft>
              <a:buSzPct val="100000"/>
              <a:buFont typeface="Times New Roman"/>
              <a:buAutoNum type="arabicPeriod"/>
            </a:pPr>
            <a:r>
              <a:rPr lang="en" sz="1600">
                <a:latin typeface="Times New Roman"/>
                <a:ea typeface="Times New Roman"/>
                <a:cs typeface="Times New Roman"/>
                <a:sym typeface="Times New Roman"/>
              </a:rPr>
              <a:t>Mr./Ms. __________(First Name) most of my clients are looking for IULs for one of two reasons:</a:t>
            </a:r>
            <a:br>
              <a:rPr lang="en" sz="1600">
                <a:latin typeface="Times New Roman"/>
                <a:ea typeface="Times New Roman"/>
                <a:cs typeface="Times New Roman"/>
                <a:sym typeface="Times New Roman"/>
              </a:rPr>
            </a:b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They protection focused, &amp; want an IUL to get a large </a:t>
            </a:r>
            <a:r>
              <a:rPr lang="en" sz="1600">
                <a:latin typeface="Times New Roman"/>
                <a:ea typeface="Times New Roman"/>
                <a:cs typeface="Times New Roman"/>
                <a:sym typeface="Times New Roman"/>
              </a:rPr>
              <a:t>permanent</a:t>
            </a:r>
            <a:r>
              <a:rPr lang="en" sz="1600">
                <a:latin typeface="Times New Roman"/>
                <a:ea typeface="Times New Roman"/>
                <a:cs typeface="Times New Roman"/>
                <a:sym typeface="Times New Roman"/>
              </a:rPr>
              <a:t> death benefit that is usually cheaper than whole life.</a:t>
            </a:r>
            <a:br>
              <a:rPr lang="en" sz="1600">
                <a:latin typeface="Times New Roman"/>
                <a:ea typeface="Times New Roman"/>
                <a:cs typeface="Times New Roman"/>
                <a:sym typeface="Times New Roman"/>
              </a:rPr>
            </a:br>
            <a:br>
              <a:rPr lang="en" sz="1600">
                <a:latin typeface="Times New Roman"/>
                <a:ea typeface="Times New Roman"/>
                <a:cs typeface="Times New Roman"/>
                <a:sym typeface="Times New Roman"/>
              </a:rPr>
            </a:br>
            <a:r>
              <a:rPr lang="en" sz="1600">
                <a:latin typeface="Times New Roman"/>
                <a:ea typeface="Times New Roman"/>
                <a:cs typeface="Times New Roman"/>
                <a:sym typeface="Times New Roman"/>
              </a:rPr>
              <a:t>Or</a:t>
            </a:r>
            <a:br>
              <a:rPr lang="en" sz="1600">
                <a:latin typeface="Times New Roman"/>
                <a:ea typeface="Times New Roman"/>
                <a:cs typeface="Times New Roman"/>
                <a:sym typeface="Times New Roman"/>
              </a:rPr>
            </a:b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They growth focused, and want to use an IUL to grow as much</a:t>
            </a:r>
            <a:r>
              <a:rPr b="1" i="1" lang="en" sz="1600" u="sng">
                <a:latin typeface="Times New Roman"/>
                <a:ea typeface="Times New Roman"/>
                <a:cs typeface="Times New Roman"/>
                <a:sym typeface="Times New Roman"/>
              </a:rPr>
              <a:t> risk free</a:t>
            </a:r>
            <a:r>
              <a:rPr lang="en" sz="1600">
                <a:latin typeface="Times New Roman"/>
                <a:ea typeface="Times New Roman"/>
                <a:cs typeface="Times New Roman"/>
                <a:sym typeface="Times New Roman"/>
              </a:rPr>
              <a:t> money as possible so they can be their own bank or have a tax free retirement. A general rule of thumb is you want to invest at least 10 times your age, &amp; in a perfect world 5% to 10% of your income.</a:t>
            </a:r>
            <a:endParaRPr sz="1600">
              <a:latin typeface="Times New Roman"/>
              <a:ea typeface="Times New Roman"/>
              <a:cs typeface="Times New Roman"/>
              <a:sym typeface="Times New Roman"/>
            </a:endParaRPr>
          </a:p>
          <a:p>
            <a:pPr indent="0" lvl="0" marL="914400" rtl="0" algn="l">
              <a:spcBef>
                <a:spcPts val="0"/>
              </a:spcBef>
              <a:spcAft>
                <a:spcPts val="0"/>
              </a:spcAft>
              <a:buNone/>
            </a:pPr>
            <a:r>
              <a:t/>
            </a:r>
            <a:endParaRPr sz="1600">
              <a:latin typeface="Times New Roman"/>
              <a:ea typeface="Times New Roman"/>
              <a:cs typeface="Times New Roman"/>
              <a:sym typeface="Times New Roman"/>
            </a:endParaRPr>
          </a:p>
          <a:p>
            <a:pPr indent="-320040" lvl="0" marL="457200" rtl="0" algn="l">
              <a:spcBef>
                <a:spcPts val="0"/>
              </a:spcBef>
              <a:spcAft>
                <a:spcPts val="0"/>
              </a:spcAft>
              <a:buSzPct val="100000"/>
              <a:buFont typeface="Times New Roman"/>
              <a:buAutoNum type="arabicPeriod"/>
            </a:pPr>
            <a:r>
              <a:rPr lang="en" sz="1600">
                <a:latin typeface="Times New Roman"/>
                <a:ea typeface="Times New Roman"/>
                <a:cs typeface="Times New Roman"/>
                <a:sym typeface="Times New Roman"/>
              </a:rPr>
              <a:t>Which one is your goal?</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Protection Focused= Americo Instant IUL or MoO IUL Express or F &amp; G Everlast IUL</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Growth Focused= F &amp; G Pathsetter IUL</a:t>
            </a:r>
            <a:endParaRPr sz="1600">
              <a:latin typeface="Times New Roman"/>
              <a:ea typeface="Times New Roman"/>
              <a:cs typeface="Times New Roman"/>
              <a:sym typeface="Times New Roman"/>
            </a:endParaRPr>
          </a:p>
        </p:txBody>
      </p:sp>
      <p:sp>
        <p:nvSpPr>
          <p:cNvPr id="80" name="Google Shape;80;p17"/>
          <p:cNvSpPr txBox="1"/>
          <p:nvPr>
            <p:ph type="title"/>
          </p:nvPr>
        </p:nvSpPr>
        <p:spPr>
          <a:xfrm>
            <a:off x="54100" y="720150"/>
            <a:ext cx="80148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3: Discovery- Why they are looking for an IUL</a:t>
            </a:r>
            <a:endParaRPr u="sng">
              <a:latin typeface="Times New Roman"/>
              <a:ea typeface="Times New Roman"/>
              <a:cs typeface="Times New Roman"/>
              <a:sym typeface="Times New Roman"/>
            </a:endParaRPr>
          </a:p>
        </p:txBody>
      </p:sp>
      <p:sp>
        <p:nvSpPr>
          <p:cNvPr id="81" name="Google Shape;81;p17"/>
          <p:cNvSpPr txBox="1"/>
          <p:nvPr>
            <p:ph type="title"/>
          </p:nvPr>
        </p:nvSpPr>
        <p:spPr>
          <a:xfrm>
            <a:off x="2220300" y="147450"/>
            <a:ext cx="4703400" cy="572700"/>
          </a:xfrm>
          <a:prstGeom prst="rect">
            <a:avLst/>
          </a:prstGeom>
          <a:solidFill>
            <a:srgbClr val="BF9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IUL Presentation</a:t>
            </a:r>
            <a:endParaRPr b="1" u="sng">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54100" y="1418125"/>
            <a:ext cx="8958000" cy="3410400"/>
          </a:xfrm>
          <a:prstGeom prst="rect">
            <a:avLst/>
          </a:prstGeom>
        </p:spPr>
        <p:txBody>
          <a:bodyPr anchorCtr="0" anchor="ctr" bIns="91425" lIns="91425" spcFirstLastPara="1" rIns="91425" wrap="square" tIns="91425">
            <a:normAutofit fontScale="90000"/>
          </a:bodyPr>
          <a:lstStyle/>
          <a:p>
            <a:pPr indent="-320040" lvl="0" marL="457200" rtl="0" algn="l">
              <a:spcBef>
                <a:spcPts val="0"/>
              </a:spcBef>
              <a:spcAft>
                <a:spcPts val="0"/>
              </a:spcAft>
              <a:buSzPct val="100000"/>
              <a:buFont typeface="Times New Roman"/>
              <a:buAutoNum type="arabicPeriod"/>
            </a:pPr>
            <a:r>
              <a:rPr lang="en" sz="1600">
                <a:latin typeface="Times New Roman"/>
                <a:ea typeface="Times New Roman"/>
                <a:cs typeface="Times New Roman"/>
                <a:sym typeface="Times New Roman"/>
              </a:rPr>
              <a:t>Mr./Ms. __________(First Name), I’m a medical field underwriter with access to all the major companies in the state. As you know we don’t </a:t>
            </a:r>
            <a:r>
              <a:rPr b="1" i="1" lang="en" sz="1600" u="sng">
                <a:latin typeface="Times New Roman"/>
                <a:ea typeface="Times New Roman"/>
                <a:cs typeface="Times New Roman"/>
                <a:sym typeface="Times New Roman"/>
              </a:rPr>
              <a:t>buy</a:t>
            </a:r>
            <a:r>
              <a:rPr lang="en" sz="1600">
                <a:latin typeface="Times New Roman"/>
                <a:ea typeface="Times New Roman"/>
                <a:cs typeface="Times New Roman"/>
                <a:sym typeface="Times New Roman"/>
              </a:rPr>
              <a:t> insurance, we have to </a:t>
            </a:r>
            <a:r>
              <a:rPr b="1" i="1" lang="en" sz="1600" u="sng">
                <a:latin typeface="Times New Roman"/>
                <a:ea typeface="Times New Roman"/>
                <a:cs typeface="Times New Roman"/>
                <a:sym typeface="Times New Roman"/>
              </a:rPr>
              <a:t>apply</a:t>
            </a:r>
            <a:r>
              <a:rPr lang="en" sz="1600">
                <a:latin typeface="Times New Roman"/>
                <a:ea typeface="Times New Roman"/>
                <a:cs typeface="Times New Roman"/>
                <a:sym typeface="Times New Roman"/>
              </a:rPr>
              <a:t> for it. So we need to go over a few questions to match you up with the company that best fits your health and financial goals, so we can submit the application based on what</a:t>
            </a:r>
            <a:r>
              <a:rPr b="1" i="1" lang="en" sz="1600" u="sng">
                <a:latin typeface="Times New Roman"/>
                <a:ea typeface="Times New Roman"/>
                <a:cs typeface="Times New Roman"/>
                <a:sym typeface="Times New Roman"/>
              </a:rPr>
              <a:t> you </a:t>
            </a:r>
            <a:r>
              <a:rPr lang="en" sz="1600">
                <a:latin typeface="Times New Roman"/>
                <a:ea typeface="Times New Roman"/>
                <a:cs typeface="Times New Roman"/>
                <a:sym typeface="Times New Roman"/>
              </a:rPr>
              <a:t> want. So we will need to do the following:</a:t>
            </a:r>
            <a:endParaRPr sz="1600">
              <a:latin typeface="Times New Roman"/>
              <a:ea typeface="Times New Roman"/>
              <a:cs typeface="Times New Roman"/>
              <a:sym typeface="Times New Roman"/>
            </a:endParaRPr>
          </a:p>
          <a:p>
            <a:pPr indent="0" lvl="0" marL="457200" rtl="0" algn="l">
              <a:spcBef>
                <a:spcPts val="0"/>
              </a:spcBef>
              <a:spcAft>
                <a:spcPts val="0"/>
              </a:spcAft>
              <a:buNone/>
            </a:pPr>
            <a:r>
              <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Complete a basic client profile such as name, address, phone number, email, etc to verify your basic info</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Ask a few lifestyle questions, do you skydive, race cars, etc. So we need to know, do you have an active driver’s license? </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We will need to ask a few health and prescription questions. For that we will need to pull your info from your MIB (Medical Information </a:t>
            </a:r>
            <a:r>
              <a:rPr lang="en" sz="1600">
                <a:latin typeface="Times New Roman"/>
                <a:ea typeface="Times New Roman"/>
                <a:cs typeface="Times New Roman"/>
                <a:sym typeface="Times New Roman"/>
              </a:rPr>
              <a:t>Bureau</a:t>
            </a:r>
            <a:r>
              <a:rPr lang="en" sz="1600">
                <a:latin typeface="Times New Roman"/>
                <a:ea typeface="Times New Roman"/>
                <a:cs typeface="Times New Roman"/>
                <a:sym typeface="Times New Roman"/>
              </a:rPr>
              <a:t>) Report, which requires your social. Do you know it or have your social security card handy?</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Lastly, these companies have to pay to get your records, so they want to make sure of two things</a:t>
            </a:r>
            <a:endParaRPr sz="1600">
              <a:latin typeface="Times New Roman"/>
              <a:ea typeface="Times New Roman"/>
              <a:cs typeface="Times New Roman"/>
              <a:sym typeface="Times New Roman"/>
            </a:endParaRPr>
          </a:p>
          <a:p>
            <a:pPr indent="-320039" lvl="2" marL="1371600" rtl="0" algn="l">
              <a:spcBef>
                <a:spcPts val="0"/>
              </a:spcBef>
              <a:spcAft>
                <a:spcPts val="0"/>
              </a:spcAft>
              <a:buSzPct val="100000"/>
              <a:buFont typeface="Times New Roman"/>
              <a:buAutoNum type="romanLcPeriod"/>
            </a:pPr>
            <a:r>
              <a:rPr lang="en" sz="1600">
                <a:latin typeface="Times New Roman"/>
                <a:ea typeface="Times New Roman"/>
                <a:cs typeface="Times New Roman"/>
                <a:sym typeface="Times New Roman"/>
              </a:rPr>
              <a:t>To prevent fraud, they will want to know if you have an active account that is in </a:t>
            </a:r>
            <a:r>
              <a:rPr b="1" i="1" lang="en" sz="1600" u="sng">
                <a:latin typeface="Times New Roman"/>
                <a:ea typeface="Times New Roman"/>
                <a:cs typeface="Times New Roman"/>
                <a:sym typeface="Times New Roman"/>
              </a:rPr>
              <a:t>your</a:t>
            </a:r>
            <a:r>
              <a:rPr lang="en" sz="1600">
                <a:latin typeface="Times New Roman"/>
                <a:ea typeface="Times New Roman"/>
                <a:cs typeface="Times New Roman"/>
                <a:sym typeface="Times New Roman"/>
              </a:rPr>
              <a:t> name &amp; there isn’t somebody else trying to take a policy out on you.</a:t>
            </a:r>
            <a:endParaRPr sz="1600">
              <a:latin typeface="Times New Roman"/>
              <a:ea typeface="Times New Roman"/>
              <a:cs typeface="Times New Roman"/>
              <a:sym typeface="Times New Roman"/>
            </a:endParaRPr>
          </a:p>
          <a:p>
            <a:pPr indent="-320039" lvl="2" marL="1371600" rtl="0" algn="l">
              <a:spcBef>
                <a:spcPts val="0"/>
              </a:spcBef>
              <a:spcAft>
                <a:spcPts val="0"/>
              </a:spcAft>
              <a:buSzPct val="100000"/>
              <a:buFont typeface="Times New Roman"/>
              <a:buAutoNum type="romanLcPeriod"/>
            </a:pPr>
            <a:r>
              <a:rPr lang="en" sz="1600">
                <a:latin typeface="Times New Roman"/>
                <a:ea typeface="Times New Roman"/>
                <a:cs typeface="Times New Roman"/>
                <a:sym typeface="Times New Roman"/>
              </a:rPr>
              <a:t>You have intent to pay for the policy if we can get you approved. Do you only use an online bank such as Metabank, CashApp, or Chime, or do you use a traditional bank or credit union?</a:t>
            </a:r>
            <a:endParaRPr sz="1800">
              <a:solidFill>
                <a:schemeClr val="dk2"/>
              </a:solidFill>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p:txBody>
      </p:sp>
      <p:sp>
        <p:nvSpPr>
          <p:cNvPr id="87" name="Google Shape;87;p18"/>
          <p:cNvSpPr txBox="1"/>
          <p:nvPr>
            <p:ph type="title"/>
          </p:nvPr>
        </p:nvSpPr>
        <p:spPr>
          <a:xfrm>
            <a:off x="54100" y="720150"/>
            <a:ext cx="78039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4: The Process- Next steps to get you approved</a:t>
            </a:r>
            <a:endParaRPr u="sng">
              <a:latin typeface="Times New Roman"/>
              <a:ea typeface="Times New Roman"/>
              <a:cs typeface="Times New Roman"/>
              <a:sym typeface="Times New Roman"/>
            </a:endParaRPr>
          </a:p>
        </p:txBody>
      </p:sp>
      <p:sp>
        <p:nvSpPr>
          <p:cNvPr id="88" name="Google Shape;88;p18"/>
          <p:cNvSpPr txBox="1"/>
          <p:nvPr>
            <p:ph type="title"/>
          </p:nvPr>
        </p:nvSpPr>
        <p:spPr>
          <a:xfrm>
            <a:off x="2220300" y="147450"/>
            <a:ext cx="4703400" cy="572700"/>
          </a:xfrm>
          <a:prstGeom prst="rect">
            <a:avLst/>
          </a:prstGeom>
          <a:solidFill>
            <a:srgbClr val="BF9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IUL Presentation</a:t>
            </a:r>
            <a:endParaRPr b="1" u="sng">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Mr./Ms. __________(First Name) I have a handful of financial questions, and a handful of health questions so that we can get you matched with the best option for you. </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Let’s start with the Basic Info (go to contact details on Integrity)</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Correct Spelling of your legal first &amp; last names, suffix etc</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Date of Birth</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Primary contact (phone or email)</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Email address</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Phone number</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Address, city, state, zip, county</a:t>
            </a:r>
            <a:endParaRPr sz="1600">
              <a:latin typeface="Times New Roman"/>
              <a:ea typeface="Times New Roman"/>
              <a:cs typeface="Times New Roman"/>
              <a:sym typeface="Times New Roman"/>
            </a:endParaRPr>
          </a:p>
        </p:txBody>
      </p:sp>
      <p:sp>
        <p:nvSpPr>
          <p:cNvPr id="94" name="Google Shape;94;p19"/>
          <p:cNvSpPr txBox="1"/>
          <p:nvPr>
            <p:ph type="title"/>
          </p:nvPr>
        </p:nvSpPr>
        <p:spPr>
          <a:xfrm>
            <a:off x="54100" y="720150"/>
            <a:ext cx="9090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2220" u="sng">
                <a:latin typeface="Times New Roman"/>
                <a:ea typeface="Times New Roman"/>
                <a:cs typeface="Times New Roman"/>
                <a:sym typeface="Times New Roman"/>
              </a:rPr>
              <a:t>Step 5: </a:t>
            </a:r>
            <a:r>
              <a:rPr lang="en" sz="2220" u="sng">
                <a:highlight>
                  <a:srgbClr val="F1C232"/>
                </a:highlight>
                <a:latin typeface="Times New Roman"/>
                <a:ea typeface="Times New Roman"/>
                <a:cs typeface="Times New Roman"/>
                <a:sym typeface="Times New Roman"/>
              </a:rPr>
              <a:t>Personal</a:t>
            </a:r>
            <a:r>
              <a:rPr lang="en" sz="2220" u="sng">
                <a:latin typeface="Times New Roman"/>
                <a:ea typeface="Times New Roman"/>
                <a:cs typeface="Times New Roman"/>
                <a:sym typeface="Times New Roman"/>
              </a:rPr>
              <a:t> &amp;</a:t>
            </a:r>
            <a:r>
              <a:rPr lang="en" sz="2220" u="sng">
                <a:latin typeface="Times New Roman"/>
                <a:ea typeface="Times New Roman"/>
                <a:cs typeface="Times New Roman"/>
                <a:sym typeface="Times New Roman"/>
              </a:rPr>
              <a:t> Financial- Put in their Integrity Profile</a:t>
            </a:r>
            <a:endParaRPr sz="2220" u="sng">
              <a:latin typeface="Times New Roman"/>
              <a:ea typeface="Times New Roman"/>
              <a:cs typeface="Times New Roman"/>
              <a:sym typeface="Times New Roman"/>
            </a:endParaRPr>
          </a:p>
        </p:txBody>
      </p:sp>
      <p:sp>
        <p:nvSpPr>
          <p:cNvPr id="95" name="Google Shape;95;p19"/>
          <p:cNvSpPr txBox="1"/>
          <p:nvPr>
            <p:ph type="title"/>
          </p:nvPr>
        </p:nvSpPr>
        <p:spPr>
          <a:xfrm>
            <a:off x="2220300" y="147450"/>
            <a:ext cx="4703400" cy="572700"/>
          </a:xfrm>
          <a:prstGeom prst="rect">
            <a:avLst/>
          </a:prstGeom>
          <a:solidFill>
            <a:srgbClr val="BF9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IUL Presentation</a:t>
            </a:r>
            <a:endParaRPr b="1" u="sng">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Mr./Ms. __________(First Name)  Now let’s move on to the Financial questions. This will help us make sure we’re able to design the best options for you.  (go to client notes at the bottom of the contact profile on Integrity)</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Do you rent or own your home? Mortgage/Rent Amount: $__________</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Total Monthly Household Income? (all sources) $__________</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Total Monthly Expenses? $__________</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How much money do you save each month? $__________ </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Do you have anything else that acts like life insurance, such as anything that transfers upon your death such as mutual funds, brokerage accounts, IRAs, Annuities, etc?</a:t>
            </a:r>
            <a:endParaRPr sz="1600">
              <a:latin typeface="Times New Roman"/>
              <a:ea typeface="Times New Roman"/>
              <a:cs typeface="Times New Roman"/>
              <a:sym typeface="Times New Roman"/>
            </a:endParaRPr>
          </a:p>
        </p:txBody>
      </p:sp>
      <p:sp>
        <p:nvSpPr>
          <p:cNvPr id="101" name="Google Shape;101;p20"/>
          <p:cNvSpPr txBox="1"/>
          <p:nvPr>
            <p:ph type="title"/>
          </p:nvPr>
        </p:nvSpPr>
        <p:spPr>
          <a:xfrm>
            <a:off x="54100" y="720150"/>
            <a:ext cx="9090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2120" u="sng">
                <a:latin typeface="Times New Roman"/>
                <a:ea typeface="Times New Roman"/>
                <a:cs typeface="Times New Roman"/>
                <a:sym typeface="Times New Roman"/>
              </a:rPr>
              <a:t>Step 5 (continued): Personal &amp; </a:t>
            </a:r>
            <a:r>
              <a:rPr lang="en" sz="2120" u="sng">
                <a:highlight>
                  <a:srgbClr val="F1C232"/>
                </a:highlight>
                <a:latin typeface="Times New Roman"/>
                <a:ea typeface="Times New Roman"/>
                <a:cs typeface="Times New Roman"/>
                <a:sym typeface="Times New Roman"/>
              </a:rPr>
              <a:t>Financial</a:t>
            </a:r>
            <a:r>
              <a:rPr lang="en" sz="2120" u="sng">
                <a:latin typeface="Times New Roman"/>
                <a:ea typeface="Times New Roman"/>
                <a:cs typeface="Times New Roman"/>
                <a:sym typeface="Times New Roman"/>
              </a:rPr>
              <a:t> </a:t>
            </a:r>
            <a:r>
              <a:rPr lang="en" sz="2120" u="sng">
                <a:latin typeface="Times New Roman"/>
                <a:ea typeface="Times New Roman"/>
                <a:cs typeface="Times New Roman"/>
                <a:sym typeface="Times New Roman"/>
              </a:rPr>
              <a:t> Inventory- Put in their Integrity Profile</a:t>
            </a:r>
            <a:endParaRPr sz="2120" u="sng">
              <a:latin typeface="Times New Roman"/>
              <a:ea typeface="Times New Roman"/>
              <a:cs typeface="Times New Roman"/>
              <a:sym typeface="Times New Roman"/>
            </a:endParaRPr>
          </a:p>
        </p:txBody>
      </p:sp>
      <p:sp>
        <p:nvSpPr>
          <p:cNvPr id="102" name="Google Shape;102;p20"/>
          <p:cNvSpPr txBox="1"/>
          <p:nvPr>
            <p:ph type="title"/>
          </p:nvPr>
        </p:nvSpPr>
        <p:spPr>
          <a:xfrm>
            <a:off x="2220300" y="147450"/>
            <a:ext cx="4703400" cy="572700"/>
          </a:xfrm>
          <a:prstGeom prst="rect">
            <a:avLst/>
          </a:prstGeom>
          <a:solidFill>
            <a:srgbClr val="BF9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IUL Presentation</a:t>
            </a:r>
            <a:endParaRPr b="1" u="sng">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54100" y="1418125"/>
            <a:ext cx="8958000" cy="3410400"/>
          </a:xfrm>
          <a:prstGeom prst="rect">
            <a:avLst/>
          </a:prstGeom>
        </p:spPr>
        <p:txBody>
          <a:bodyPr anchorCtr="0" anchor="ctr" bIns="91425" lIns="91425" spcFirstLastPara="1" rIns="91425" wrap="square" tIns="91425">
            <a:normAutofit fontScale="90000"/>
          </a:bodyPr>
          <a:lstStyle/>
          <a:p>
            <a:pPr indent="-320040" lvl="0" marL="457200" rtl="0" algn="l">
              <a:spcBef>
                <a:spcPts val="0"/>
              </a:spcBef>
              <a:spcAft>
                <a:spcPts val="0"/>
              </a:spcAft>
              <a:buSzPct val="100000"/>
              <a:buFont typeface="Times New Roman"/>
              <a:buAutoNum type="arabicPeriod"/>
            </a:pPr>
            <a:r>
              <a:rPr b="1" i="1" lang="en" sz="1600" u="sng">
                <a:latin typeface="Times New Roman"/>
                <a:ea typeface="Times New Roman"/>
                <a:cs typeface="Times New Roman"/>
                <a:sym typeface="Times New Roman"/>
              </a:rPr>
              <a:t>If they’re protection focused</a:t>
            </a:r>
            <a:endParaRPr b="1" i="1" sz="1600" u="sng">
              <a:latin typeface="Times New Roman"/>
              <a:ea typeface="Times New Roman"/>
              <a:cs typeface="Times New Roman"/>
              <a:sym typeface="Times New Roman"/>
            </a:endParaRPr>
          </a:p>
          <a:p>
            <a:pPr indent="0" lvl="0" marL="457200" rtl="0" algn="l">
              <a:spcBef>
                <a:spcPts val="0"/>
              </a:spcBef>
              <a:spcAft>
                <a:spcPts val="0"/>
              </a:spcAft>
              <a:buNone/>
            </a:pPr>
            <a:r>
              <a:t/>
            </a:r>
            <a:endParaRPr b="1" i="1" sz="1600" u="sng">
              <a:latin typeface="Times New Roman"/>
              <a:ea typeface="Times New Roman"/>
              <a:cs typeface="Times New Roman"/>
              <a:sym typeface="Times New Roman"/>
            </a:endParaRPr>
          </a:p>
          <a:p>
            <a:pPr indent="-320039" lvl="2" marL="1371600" rtl="0" algn="l">
              <a:spcBef>
                <a:spcPts val="0"/>
              </a:spcBef>
              <a:spcAft>
                <a:spcPts val="0"/>
              </a:spcAft>
              <a:buSzPct val="100000"/>
              <a:buFont typeface="Times New Roman"/>
              <a:buAutoNum type="romanLcPeriod"/>
            </a:pPr>
            <a:r>
              <a:rPr lang="en" sz="1600">
                <a:latin typeface="Times New Roman"/>
                <a:ea typeface="Times New Roman"/>
                <a:cs typeface="Times New Roman"/>
                <a:sym typeface="Times New Roman"/>
              </a:rPr>
              <a:t>Most of my protection focused clients fall into one of two categories:</a:t>
            </a:r>
            <a:endParaRPr sz="1600">
              <a:latin typeface="Times New Roman"/>
              <a:ea typeface="Times New Roman"/>
              <a:cs typeface="Times New Roman"/>
              <a:sym typeface="Times New Roman"/>
            </a:endParaRPr>
          </a:p>
          <a:p>
            <a:pPr indent="0" lvl="0" marL="1371600" rtl="0" algn="l">
              <a:spcBef>
                <a:spcPts val="0"/>
              </a:spcBef>
              <a:spcAft>
                <a:spcPts val="0"/>
              </a:spcAft>
              <a:buNone/>
            </a:pPr>
            <a:r>
              <a:t/>
            </a:r>
            <a:endParaRPr sz="1600">
              <a:latin typeface="Times New Roman"/>
              <a:ea typeface="Times New Roman"/>
              <a:cs typeface="Times New Roman"/>
              <a:sym typeface="Times New Roman"/>
            </a:endParaRPr>
          </a:p>
          <a:p>
            <a:pPr indent="-320039" lvl="3" marL="1828800" rtl="0" algn="l">
              <a:spcBef>
                <a:spcPts val="0"/>
              </a:spcBef>
              <a:spcAft>
                <a:spcPts val="0"/>
              </a:spcAft>
              <a:buSzPct val="100000"/>
              <a:buFont typeface="Times New Roman"/>
              <a:buAutoNum type="arabicPeriod"/>
            </a:pPr>
            <a:r>
              <a:rPr lang="en" sz="1600">
                <a:latin typeface="Times New Roman"/>
                <a:ea typeface="Times New Roman"/>
                <a:cs typeface="Times New Roman"/>
                <a:sym typeface="Times New Roman"/>
              </a:rPr>
              <a:t>They are either benefit focused, “I need $100,000 of coverage” or they are budget focused, “I can’t spend more than $100 per month”. Are you benefit focused or budget focused? …….What’s that number? (meaning their coverage goal or budget)</a:t>
            </a:r>
            <a:endParaRPr sz="1600">
              <a:latin typeface="Times New Roman"/>
              <a:ea typeface="Times New Roman"/>
              <a:cs typeface="Times New Roman"/>
              <a:sym typeface="Times New Roman"/>
            </a:endParaRPr>
          </a:p>
          <a:p>
            <a:pPr indent="0" lvl="0" marL="1828800" rtl="0" algn="l">
              <a:spcBef>
                <a:spcPts val="0"/>
              </a:spcBef>
              <a:spcAft>
                <a:spcPts val="0"/>
              </a:spcAft>
              <a:buNone/>
            </a:pPr>
            <a:r>
              <a:t/>
            </a:r>
            <a:endParaRPr sz="1600">
              <a:latin typeface="Times New Roman"/>
              <a:ea typeface="Times New Roman"/>
              <a:cs typeface="Times New Roman"/>
              <a:sym typeface="Times New Roman"/>
            </a:endParaRPr>
          </a:p>
          <a:p>
            <a:pPr indent="-320040" lvl="0" marL="457200" rtl="0" algn="l">
              <a:spcBef>
                <a:spcPts val="0"/>
              </a:spcBef>
              <a:spcAft>
                <a:spcPts val="0"/>
              </a:spcAft>
              <a:buSzPct val="100000"/>
              <a:buFont typeface="Times New Roman"/>
              <a:buAutoNum type="arabicPeriod"/>
            </a:pPr>
            <a:r>
              <a:rPr b="1" i="1" lang="en" sz="1600" u="sng">
                <a:latin typeface="Times New Roman"/>
                <a:ea typeface="Times New Roman"/>
                <a:cs typeface="Times New Roman"/>
                <a:sym typeface="Times New Roman"/>
              </a:rPr>
              <a:t>If they’re growth focused</a:t>
            </a:r>
            <a:endParaRPr b="1" i="1" sz="1600" u="sng">
              <a:latin typeface="Times New Roman"/>
              <a:ea typeface="Times New Roman"/>
              <a:cs typeface="Times New Roman"/>
              <a:sym typeface="Times New Roman"/>
            </a:endParaRPr>
          </a:p>
          <a:p>
            <a:pPr indent="0" lvl="0" marL="457200" rtl="0" algn="l">
              <a:spcBef>
                <a:spcPts val="0"/>
              </a:spcBef>
              <a:spcAft>
                <a:spcPts val="0"/>
              </a:spcAft>
              <a:buClr>
                <a:schemeClr val="dk1"/>
              </a:buClr>
              <a:buSzPct val="68750"/>
              <a:buFont typeface="Arial"/>
              <a:buNone/>
            </a:pPr>
            <a:r>
              <a:t/>
            </a:r>
            <a:endParaRPr b="1" i="1" sz="1600" u="sng">
              <a:latin typeface="Times New Roman"/>
              <a:ea typeface="Times New Roman"/>
              <a:cs typeface="Times New Roman"/>
              <a:sym typeface="Times New Roman"/>
            </a:endParaRPr>
          </a:p>
          <a:p>
            <a:pPr indent="-320039" lvl="2" marL="1371600" rtl="0" algn="l">
              <a:spcBef>
                <a:spcPts val="0"/>
              </a:spcBef>
              <a:spcAft>
                <a:spcPts val="0"/>
              </a:spcAft>
              <a:buSzPct val="100000"/>
              <a:buFont typeface="Times New Roman"/>
              <a:buAutoNum type="romanLcPeriod"/>
            </a:pPr>
            <a:r>
              <a:rPr lang="en" sz="1600">
                <a:latin typeface="Times New Roman"/>
                <a:ea typeface="Times New Roman"/>
                <a:cs typeface="Times New Roman"/>
                <a:sym typeface="Times New Roman"/>
              </a:rPr>
              <a:t>Most of my growth focused clients invest at least 10 times their age, &amp; often times want to invest more, but we don’t want to disrupt our lifestyle.</a:t>
            </a:r>
            <a:endParaRPr sz="1600">
              <a:latin typeface="Times New Roman"/>
              <a:ea typeface="Times New Roman"/>
              <a:cs typeface="Times New Roman"/>
              <a:sym typeface="Times New Roman"/>
            </a:endParaRPr>
          </a:p>
          <a:p>
            <a:pPr indent="0" lvl="0" marL="1371600" rtl="0" algn="l">
              <a:spcBef>
                <a:spcPts val="0"/>
              </a:spcBef>
              <a:spcAft>
                <a:spcPts val="0"/>
              </a:spcAft>
              <a:buClr>
                <a:schemeClr val="dk1"/>
              </a:buClr>
              <a:buSzPct val="68750"/>
              <a:buFont typeface="Arial"/>
              <a:buNone/>
            </a:pPr>
            <a:r>
              <a:t/>
            </a:r>
            <a:endParaRPr sz="1600">
              <a:latin typeface="Times New Roman"/>
              <a:ea typeface="Times New Roman"/>
              <a:cs typeface="Times New Roman"/>
              <a:sym typeface="Times New Roman"/>
            </a:endParaRPr>
          </a:p>
          <a:p>
            <a:pPr indent="-320039" lvl="3" marL="1828800" rtl="0" algn="l">
              <a:spcBef>
                <a:spcPts val="0"/>
              </a:spcBef>
              <a:spcAft>
                <a:spcPts val="0"/>
              </a:spcAft>
              <a:buSzPct val="100000"/>
              <a:buFont typeface="Times New Roman"/>
              <a:buAutoNum type="arabicPeriod"/>
            </a:pPr>
            <a:r>
              <a:rPr lang="en" sz="1600">
                <a:latin typeface="Times New Roman"/>
                <a:ea typeface="Times New Roman"/>
                <a:cs typeface="Times New Roman"/>
                <a:sym typeface="Times New Roman"/>
              </a:rPr>
              <a:t>What is the </a:t>
            </a:r>
            <a:r>
              <a:rPr b="1" i="1" lang="en" sz="1600" u="sng">
                <a:latin typeface="Times New Roman"/>
                <a:ea typeface="Times New Roman"/>
                <a:cs typeface="Times New Roman"/>
                <a:sym typeface="Times New Roman"/>
              </a:rPr>
              <a:t>LEAST</a:t>
            </a:r>
            <a:r>
              <a:rPr lang="en" sz="1600">
                <a:latin typeface="Times New Roman"/>
                <a:ea typeface="Times New Roman"/>
                <a:cs typeface="Times New Roman"/>
                <a:sym typeface="Times New Roman"/>
              </a:rPr>
              <a:t> amount of money you can comfortably  invest into this policy each month?</a:t>
            </a:r>
            <a:endParaRPr sz="1600">
              <a:latin typeface="Times New Roman"/>
              <a:ea typeface="Times New Roman"/>
              <a:cs typeface="Times New Roman"/>
              <a:sym typeface="Times New Roman"/>
            </a:endParaRPr>
          </a:p>
        </p:txBody>
      </p:sp>
      <p:sp>
        <p:nvSpPr>
          <p:cNvPr id="108" name="Google Shape;108;p21"/>
          <p:cNvSpPr txBox="1"/>
          <p:nvPr>
            <p:ph type="title"/>
          </p:nvPr>
        </p:nvSpPr>
        <p:spPr>
          <a:xfrm>
            <a:off x="54100" y="720150"/>
            <a:ext cx="9090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2120" u="sng">
                <a:latin typeface="Times New Roman"/>
                <a:ea typeface="Times New Roman"/>
                <a:cs typeface="Times New Roman"/>
                <a:sym typeface="Times New Roman"/>
              </a:rPr>
              <a:t>Step 5 (continued): Personal &amp; </a:t>
            </a:r>
            <a:r>
              <a:rPr lang="en" sz="2120" u="sng">
                <a:highlight>
                  <a:srgbClr val="F1C232"/>
                </a:highlight>
                <a:latin typeface="Times New Roman"/>
                <a:ea typeface="Times New Roman"/>
                <a:cs typeface="Times New Roman"/>
                <a:sym typeface="Times New Roman"/>
              </a:rPr>
              <a:t>Financial</a:t>
            </a:r>
            <a:r>
              <a:rPr lang="en" sz="2120" u="sng">
                <a:latin typeface="Times New Roman"/>
                <a:ea typeface="Times New Roman"/>
                <a:cs typeface="Times New Roman"/>
                <a:sym typeface="Times New Roman"/>
              </a:rPr>
              <a:t>  Inventory- Put in their Integrity Profile</a:t>
            </a:r>
            <a:endParaRPr sz="2120" u="sng">
              <a:latin typeface="Times New Roman"/>
              <a:ea typeface="Times New Roman"/>
              <a:cs typeface="Times New Roman"/>
              <a:sym typeface="Times New Roman"/>
            </a:endParaRPr>
          </a:p>
        </p:txBody>
      </p:sp>
      <p:sp>
        <p:nvSpPr>
          <p:cNvPr id="109" name="Google Shape;109;p21"/>
          <p:cNvSpPr txBox="1"/>
          <p:nvPr>
            <p:ph type="title"/>
          </p:nvPr>
        </p:nvSpPr>
        <p:spPr>
          <a:xfrm>
            <a:off x="2220300" y="147450"/>
            <a:ext cx="4703400" cy="572700"/>
          </a:xfrm>
          <a:prstGeom prst="rect">
            <a:avLst/>
          </a:prstGeom>
          <a:solidFill>
            <a:srgbClr val="BF9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IUL Presentation</a:t>
            </a:r>
            <a:endParaRPr b="1" u="sng">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