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3e9c1b99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3e9c1b99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e9c1b991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e9c1b991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e9c1b991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e9c1b991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3e9c1b991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3e9c1b991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3e9c1b991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3e9c1b991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3e9c1b991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3e9c1b991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87a927d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87a927d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e9c1b991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3e9c1b991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e9c1b991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e9c1b991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87d57add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487d57add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3e9c1b991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3e9c1b991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3e9c1b991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3e9c1b991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3e9c1b991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3e9c1b991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3e9c1b991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e9c1b991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4.jp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21863" y="0"/>
            <a:ext cx="8100287" cy="5143500"/>
          </a:xfrm>
          <a:prstGeom prst="rect">
            <a:avLst/>
          </a:prstGeom>
          <a:noFill/>
          <a:ln>
            <a:noFill/>
          </a:ln>
        </p:spPr>
      </p:pic>
      <p:sp>
        <p:nvSpPr>
          <p:cNvPr id="55" name="Google Shape;55;p13"/>
          <p:cNvSpPr txBox="1"/>
          <p:nvPr/>
        </p:nvSpPr>
        <p:spPr>
          <a:xfrm rot="-1436598">
            <a:off x="1842790" y="1232528"/>
            <a:ext cx="5458410" cy="2678443"/>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solidFill>
                  <a:srgbClr val="0000FF"/>
                </a:solidFill>
              </a:rPr>
              <a:t>Legacy Safeguard</a:t>
            </a:r>
            <a:endParaRPr b="1" sz="4500">
              <a:solidFill>
                <a:srgbClr val="0000FF"/>
              </a:solidFill>
            </a:endParaRPr>
          </a:p>
          <a:p>
            <a:pPr indent="0" lvl="0" marL="0" rtl="0" algn="ctr">
              <a:spcBef>
                <a:spcPts val="0"/>
              </a:spcBef>
              <a:spcAft>
                <a:spcPts val="0"/>
              </a:spcAft>
              <a:buNone/>
            </a:pPr>
            <a:r>
              <a:rPr b="1" lang="en" sz="4500">
                <a:solidFill>
                  <a:srgbClr val="0000FF"/>
                </a:solidFill>
              </a:rPr>
              <a:t>FEX Telesales</a:t>
            </a:r>
            <a:endParaRPr b="1" sz="4500">
              <a:solidFill>
                <a:srgbClr val="0000FF"/>
              </a:solidFill>
            </a:endParaRPr>
          </a:p>
          <a:p>
            <a:pPr indent="0" lvl="0" marL="0" rtl="0" algn="ctr">
              <a:spcBef>
                <a:spcPts val="0"/>
              </a:spcBef>
              <a:spcAft>
                <a:spcPts val="0"/>
              </a:spcAft>
              <a:buNone/>
            </a:pPr>
            <a:r>
              <a:rPr b="1" lang="en" sz="4500">
                <a:solidFill>
                  <a:srgbClr val="0000FF"/>
                </a:solidFill>
              </a:rPr>
              <a:t>Presentation</a:t>
            </a:r>
            <a:endParaRPr b="1" sz="450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61100" y="580050"/>
            <a:ext cx="9003900" cy="572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200" u="sng">
                <a:latin typeface="Times New Roman"/>
                <a:ea typeface="Times New Roman"/>
                <a:cs typeface="Times New Roman"/>
                <a:sym typeface="Times New Roman"/>
              </a:rPr>
              <a:t>Step 6 (continued): Health Underwriting- Put info into their Integrity Profile</a:t>
            </a:r>
            <a:endParaRPr sz="2200" u="sng">
              <a:latin typeface="Times New Roman"/>
              <a:ea typeface="Times New Roman"/>
              <a:cs typeface="Times New Roman"/>
              <a:sym typeface="Times New Roman"/>
            </a:endParaRPr>
          </a:p>
        </p:txBody>
      </p:sp>
      <p:pic>
        <p:nvPicPr>
          <p:cNvPr id="128" name="Google Shape;128;p22"/>
          <p:cNvPicPr preferRelativeResize="0"/>
          <p:nvPr/>
        </p:nvPicPr>
        <p:blipFill rotWithShape="1">
          <a:blip r:embed="rId3">
            <a:alphaModFix/>
          </a:blip>
          <a:srcRect b="0" l="37628" r="0" t="0"/>
          <a:stretch/>
        </p:blipFill>
        <p:spPr>
          <a:xfrm>
            <a:off x="3966895" y="1044075"/>
            <a:ext cx="1380683" cy="4099424"/>
          </a:xfrm>
          <a:prstGeom prst="rect">
            <a:avLst/>
          </a:prstGeom>
          <a:noFill/>
          <a:ln>
            <a:noFill/>
          </a:ln>
        </p:spPr>
      </p:pic>
      <p:sp>
        <p:nvSpPr>
          <p:cNvPr id="129" name="Google Shape;129;p22"/>
          <p:cNvSpPr txBox="1"/>
          <p:nvPr>
            <p:ph idx="1" type="body"/>
          </p:nvPr>
        </p:nvSpPr>
        <p:spPr>
          <a:xfrm>
            <a:off x="6186448" y="1044075"/>
            <a:ext cx="2136300" cy="591000"/>
          </a:xfrm>
          <a:prstGeom prst="rect">
            <a:avLst/>
          </a:prstGeom>
          <a:solidFill>
            <a:srgbClr val="01ADF1"/>
          </a:solidFill>
        </p:spPr>
        <p:txBody>
          <a:bodyPr anchorCtr="0" anchor="ctr" bIns="91425" lIns="91425" spcFirstLastPara="1" rIns="91425" wrap="square" tIns="91425">
            <a:normAutofit fontScale="77500" lnSpcReduction="10000"/>
          </a:bodyPr>
          <a:lstStyle/>
          <a:p>
            <a:pPr indent="0" lvl="0" marL="0" rtl="0" algn="l">
              <a:lnSpc>
                <a:spcPct val="80000"/>
              </a:lnSpc>
              <a:spcBef>
                <a:spcPts val="0"/>
              </a:spcBef>
              <a:spcAft>
                <a:spcPts val="1200"/>
              </a:spcAft>
              <a:buSzPct val="51333"/>
              <a:buNone/>
            </a:pPr>
            <a:r>
              <a:rPr lang="en" sz="1500">
                <a:solidFill>
                  <a:schemeClr val="lt1"/>
                </a:solidFill>
              </a:rPr>
              <a:t>Do you have any brain or nervous disorders, such as alzheimer's, dementia, etc?</a:t>
            </a:r>
            <a:endParaRPr sz="1500">
              <a:solidFill>
                <a:schemeClr val="lt1"/>
              </a:solidFill>
            </a:endParaRPr>
          </a:p>
        </p:txBody>
      </p:sp>
      <p:cxnSp>
        <p:nvCxnSpPr>
          <p:cNvPr id="130" name="Google Shape;130;p22"/>
          <p:cNvCxnSpPr/>
          <p:nvPr/>
        </p:nvCxnSpPr>
        <p:spPr>
          <a:xfrm>
            <a:off x="5237814" y="1058840"/>
            <a:ext cx="935100" cy="81300"/>
          </a:xfrm>
          <a:prstGeom prst="straightConnector1">
            <a:avLst/>
          </a:prstGeom>
          <a:noFill/>
          <a:ln cap="flat" cmpd="sng" w="38100">
            <a:solidFill>
              <a:srgbClr val="01ADF1"/>
            </a:solidFill>
            <a:prstDash val="solid"/>
            <a:round/>
            <a:headEnd len="med" w="med" type="none"/>
            <a:tailEnd len="med" w="med" type="none"/>
          </a:ln>
        </p:spPr>
      </p:cxnSp>
      <p:pic>
        <p:nvPicPr>
          <p:cNvPr id="131" name="Google Shape;131;p22"/>
          <p:cNvPicPr preferRelativeResize="0"/>
          <p:nvPr/>
        </p:nvPicPr>
        <p:blipFill>
          <a:blip r:embed="rId4">
            <a:alphaModFix/>
          </a:blip>
          <a:stretch>
            <a:fillRect/>
          </a:stretch>
        </p:blipFill>
        <p:spPr>
          <a:xfrm>
            <a:off x="821249" y="1221350"/>
            <a:ext cx="2050410" cy="1658970"/>
          </a:xfrm>
          <a:prstGeom prst="rect">
            <a:avLst/>
          </a:prstGeom>
          <a:noFill/>
          <a:ln>
            <a:noFill/>
          </a:ln>
        </p:spPr>
      </p:pic>
      <p:sp>
        <p:nvSpPr>
          <p:cNvPr id="132" name="Google Shape;132;p22"/>
          <p:cNvSpPr/>
          <p:nvPr/>
        </p:nvSpPr>
        <p:spPr>
          <a:xfrm>
            <a:off x="1326673" y="1863940"/>
            <a:ext cx="645300" cy="531900"/>
          </a:xfrm>
          <a:prstGeom prst="rect">
            <a:avLst/>
          </a:prstGeom>
          <a:noFill/>
          <a:ln cap="flat" cmpd="sng" w="38100">
            <a:solidFill>
              <a:srgbClr val="D198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3" name="Google Shape;133;p22"/>
          <p:cNvPicPr preferRelativeResize="0"/>
          <p:nvPr/>
        </p:nvPicPr>
        <p:blipFill>
          <a:blip r:embed="rId5">
            <a:alphaModFix/>
          </a:blip>
          <a:stretch>
            <a:fillRect/>
          </a:stretch>
        </p:blipFill>
        <p:spPr>
          <a:xfrm>
            <a:off x="821249" y="1044075"/>
            <a:ext cx="1053855" cy="177275"/>
          </a:xfrm>
          <a:prstGeom prst="rect">
            <a:avLst/>
          </a:prstGeom>
          <a:noFill/>
          <a:ln>
            <a:noFill/>
          </a:ln>
        </p:spPr>
      </p:pic>
      <p:pic>
        <p:nvPicPr>
          <p:cNvPr id="134" name="Google Shape;134;p22"/>
          <p:cNvPicPr preferRelativeResize="0"/>
          <p:nvPr/>
        </p:nvPicPr>
        <p:blipFill>
          <a:blip r:embed="rId6">
            <a:alphaModFix/>
          </a:blip>
          <a:stretch>
            <a:fillRect/>
          </a:stretch>
        </p:blipFill>
        <p:spPr>
          <a:xfrm>
            <a:off x="1875113" y="1044075"/>
            <a:ext cx="944487" cy="177275"/>
          </a:xfrm>
          <a:prstGeom prst="rect">
            <a:avLst/>
          </a:prstGeom>
          <a:noFill/>
          <a:ln>
            <a:noFill/>
          </a:ln>
        </p:spPr>
      </p:pic>
      <p:sp>
        <p:nvSpPr>
          <p:cNvPr id="135" name="Google Shape;135;p22"/>
          <p:cNvSpPr txBox="1"/>
          <p:nvPr>
            <p:ph idx="4294967295" type="subTitle"/>
          </p:nvPr>
        </p:nvSpPr>
        <p:spPr>
          <a:xfrm>
            <a:off x="5237814" y="1583213"/>
            <a:ext cx="1589100" cy="531900"/>
          </a:xfrm>
          <a:prstGeom prst="rect">
            <a:avLst/>
          </a:prstGeom>
          <a:solidFill>
            <a:srgbClr val="B53E95"/>
          </a:solidFill>
        </p:spPr>
        <p:txBody>
          <a:bodyPr anchorCtr="0" anchor="ctr" bIns="91425" lIns="91425" spcFirstLastPara="1" rIns="91425" wrap="square" tIns="91425">
            <a:normAutofit fontScale="85000"/>
          </a:bodyPr>
          <a:lstStyle/>
          <a:p>
            <a:pPr indent="0" lvl="0" marL="0" rtl="0" algn="l">
              <a:lnSpc>
                <a:spcPct val="80000"/>
              </a:lnSpc>
              <a:spcBef>
                <a:spcPts val="0"/>
              </a:spcBef>
              <a:spcAft>
                <a:spcPts val="1200"/>
              </a:spcAft>
              <a:buSzPct val="51333"/>
              <a:buNone/>
            </a:pPr>
            <a:r>
              <a:rPr lang="en" sz="1500">
                <a:solidFill>
                  <a:schemeClr val="lt1"/>
                </a:solidFill>
              </a:rPr>
              <a:t>Do you have liver issues, lupus, etc?</a:t>
            </a:r>
            <a:endParaRPr sz="1500">
              <a:solidFill>
                <a:schemeClr val="lt1"/>
              </a:solidFill>
            </a:endParaRPr>
          </a:p>
        </p:txBody>
      </p:sp>
      <p:cxnSp>
        <p:nvCxnSpPr>
          <p:cNvPr id="136" name="Google Shape;136;p22"/>
          <p:cNvCxnSpPr/>
          <p:nvPr/>
        </p:nvCxnSpPr>
        <p:spPr>
          <a:xfrm flipH="1" rot="10800000">
            <a:off x="4911247" y="2026496"/>
            <a:ext cx="350100" cy="1011900"/>
          </a:xfrm>
          <a:prstGeom prst="straightConnector1">
            <a:avLst/>
          </a:prstGeom>
          <a:noFill/>
          <a:ln cap="flat" cmpd="sng" w="38100">
            <a:solidFill>
              <a:srgbClr val="B53E95"/>
            </a:solidFill>
            <a:prstDash val="solid"/>
            <a:round/>
            <a:headEnd len="med" w="med" type="none"/>
            <a:tailEnd len="med" w="med" type="none"/>
          </a:ln>
        </p:spPr>
      </p:cxnSp>
      <p:cxnSp>
        <p:nvCxnSpPr>
          <p:cNvPr id="137" name="Google Shape;137;p22"/>
          <p:cNvCxnSpPr/>
          <p:nvPr/>
        </p:nvCxnSpPr>
        <p:spPr>
          <a:xfrm flipH="1" rot="10800000">
            <a:off x="4712526" y="1066279"/>
            <a:ext cx="533100" cy="291300"/>
          </a:xfrm>
          <a:prstGeom prst="straightConnector1">
            <a:avLst/>
          </a:prstGeom>
          <a:noFill/>
          <a:ln cap="flat" cmpd="sng" w="38100">
            <a:solidFill>
              <a:srgbClr val="01ADF1"/>
            </a:solidFill>
            <a:prstDash val="solid"/>
            <a:round/>
            <a:headEnd len="med" w="med" type="none"/>
            <a:tailEnd len="med" w="med" type="none"/>
          </a:ln>
        </p:spPr>
      </p:cxnSp>
      <p:cxnSp>
        <p:nvCxnSpPr>
          <p:cNvPr id="138" name="Google Shape;138;p22"/>
          <p:cNvCxnSpPr/>
          <p:nvPr/>
        </p:nvCxnSpPr>
        <p:spPr>
          <a:xfrm>
            <a:off x="4113804" y="1357579"/>
            <a:ext cx="898500" cy="942300"/>
          </a:xfrm>
          <a:prstGeom prst="straightConnector1">
            <a:avLst/>
          </a:prstGeom>
          <a:noFill/>
          <a:ln cap="flat" cmpd="sng" w="38100">
            <a:solidFill>
              <a:srgbClr val="027DC6"/>
            </a:solidFill>
            <a:prstDash val="solid"/>
            <a:round/>
            <a:headEnd len="med" w="med" type="none"/>
            <a:tailEnd len="med" w="med" type="none"/>
          </a:ln>
        </p:spPr>
      </p:cxnSp>
      <p:cxnSp>
        <p:nvCxnSpPr>
          <p:cNvPr id="139" name="Google Shape;139;p22"/>
          <p:cNvCxnSpPr/>
          <p:nvPr/>
        </p:nvCxnSpPr>
        <p:spPr>
          <a:xfrm>
            <a:off x="4141449" y="1398625"/>
            <a:ext cx="342000" cy="923400"/>
          </a:xfrm>
          <a:prstGeom prst="straightConnector1">
            <a:avLst/>
          </a:prstGeom>
          <a:noFill/>
          <a:ln cap="flat" cmpd="sng" w="38100">
            <a:solidFill>
              <a:srgbClr val="027DC6"/>
            </a:solidFill>
            <a:prstDash val="solid"/>
            <a:round/>
            <a:headEnd len="med" w="med" type="none"/>
            <a:tailEnd len="med" w="med" type="none"/>
          </a:ln>
        </p:spPr>
      </p:cxnSp>
      <p:sp>
        <p:nvSpPr>
          <p:cNvPr id="140" name="Google Shape;140;p22"/>
          <p:cNvSpPr txBox="1"/>
          <p:nvPr>
            <p:ph idx="4294967295" type="subTitle"/>
          </p:nvPr>
        </p:nvSpPr>
        <p:spPr>
          <a:xfrm>
            <a:off x="2819620" y="1044075"/>
            <a:ext cx="1589100" cy="531900"/>
          </a:xfrm>
          <a:prstGeom prst="rect">
            <a:avLst/>
          </a:prstGeom>
          <a:solidFill>
            <a:srgbClr val="027DC6"/>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COPD, Emphysema, or any lung issues?</a:t>
            </a:r>
            <a:endParaRPr sz="1500">
              <a:solidFill>
                <a:schemeClr val="lt1"/>
              </a:solidFill>
            </a:endParaRPr>
          </a:p>
        </p:txBody>
      </p:sp>
      <p:sp>
        <p:nvSpPr>
          <p:cNvPr id="141" name="Google Shape;141;p22"/>
          <p:cNvSpPr txBox="1"/>
          <p:nvPr>
            <p:ph idx="4294967295" type="subTitle"/>
          </p:nvPr>
        </p:nvSpPr>
        <p:spPr>
          <a:xfrm>
            <a:off x="2821717" y="1686506"/>
            <a:ext cx="1380600" cy="923400"/>
          </a:xfrm>
          <a:prstGeom prst="rect">
            <a:avLst/>
          </a:prstGeom>
          <a:solidFill>
            <a:srgbClr val="F1422F"/>
          </a:solidFill>
        </p:spPr>
        <p:txBody>
          <a:bodyPr anchorCtr="0" anchor="ctr" bIns="91425" lIns="91425" spcFirstLastPara="1" rIns="91425" wrap="square" tIns="91425">
            <a:normAutofit fontScale="700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any heart or circulatory issues such as congestive heart failure, stents, pacemaker, AFIB, etc?</a:t>
            </a:r>
            <a:endParaRPr sz="1500">
              <a:solidFill>
                <a:schemeClr val="lt1"/>
              </a:solidFill>
            </a:endParaRPr>
          </a:p>
        </p:txBody>
      </p:sp>
      <p:cxnSp>
        <p:nvCxnSpPr>
          <p:cNvPr id="142" name="Google Shape;142;p22"/>
          <p:cNvCxnSpPr/>
          <p:nvPr/>
        </p:nvCxnSpPr>
        <p:spPr>
          <a:xfrm>
            <a:off x="4203662" y="2351452"/>
            <a:ext cx="524100" cy="357900"/>
          </a:xfrm>
          <a:prstGeom prst="straightConnector1">
            <a:avLst/>
          </a:prstGeom>
          <a:noFill/>
          <a:ln cap="flat" cmpd="sng" w="38100">
            <a:solidFill>
              <a:srgbClr val="F1422F"/>
            </a:solidFill>
            <a:prstDash val="solid"/>
            <a:round/>
            <a:headEnd len="med" w="med" type="none"/>
            <a:tailEnd len="med" w="med" type="none"/>
          </a:ln>
        </p:spPr>
      </p:cxnSp>
      <p:sp>
        <p:nvSpPr>
          <p:cNvPr id="143" name="Google Shape;143;p22"/>
          <p:cNvSpPr txBox="1"/>
          <p:nvPr>
            <p:ph idx="4294967295" type="subTitle"/>
          </p:nvPr>
        </p:nvSpPr>
        <p:spPr>
          <a:xfrm>
            <a:off x="5303488" y="2177624"/>
            <a:ext cx="1589100" cy="531900"/>
          </a:xfrm>
          <a:prstGeom prst="rect">
            <a:avLst/>
          </a:prstGeom>
          <a:solidFill>
            <a:srgbClr val="F182B3"/>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stomach or digestive issues?</a:t>
            </a:r>
            <a:endParaRPr sz="1500">
              <a:solidFill>
                <a:schemeClr val="lt1"/>
              </a:solidFill>
            </a:endParaRPr>
          </a:p>
        </p:txBody>
      </p:sp>
      <p:cxnSp>
        <p:nvCxnSpPr>
          <p:cNvPr id="144" name="Google Shape;144;p22"/>
          <p:cNvCxnSpPr/>
          <p:nvPr/>
        </p:nvCxnSpPr>
        <p:spPr>
          <a:xfrm flipH="1" rot="10800000">
            <a:off x="5066759" y="2510135"/>
            <a:ext cx="332100" cy="720300"/>
          </a:xfrm>
          <a:prstGeom prst="straightConnector1">
            <a:avLst/>
          </a:prstGeom>
          <a:noFill/>
          <a:ln cap="flat" cmpd="sng" w="38100">
            <a:solidFill>
              <a:srgbClr val="F182B3"/>
            </a:solidFill>
            <a:prstDash val="solid"/>
            <a:round/>
            <a:headEnd len="med" w="med" type="none"/>
            <a:tailEnd len="med" w="med" type="none"/>
          </a:ln>
        </p:spPr>
      </p:cxnSp>
      <p:cxnSp>
        <p:nvCxnSpPr>
          <p:cNvPr id="145" name="Google Shape;145;p22"/>
          <p:cNvCxnSpPr/>
          <p:nvPr/>
        </p:nvCxnSpPr>
        <p:spPr>
          <a:xfrm flipH="1" rot="10800000">
            <a:off x="5035652" y="3371086"/>
            <a:ext cx="272400" cy="213900"/>
          </a:xfrm>
          <a:prstGeom prst="straightConnector1">
            <a:avLst/>
          </a:prstGeom>
          <a:noFill/>
          <a:ln cap="flat" cmpd="sng" w="38100">
            <a:solidFill>
              <a:srgbClr val="617938"/>
            </a:solidFill>
            <a:prstDash val="solid"/>
            <a:round/>
            <a:headEnd len="med" w="med" type="none"/>
            <a:tailEnd len="med" w="med" type="none"/>
          </a:ln>
        </p:spPr>
      </p:cxnSp>
      <p:cxnSp>
        <p:nvCxnSpPr>
          <p:cNvPr id="146" name="Google Shape;146;p22"/>
          <p:cNvCxnSpPr/>
          <p:nvPr/>
        </p:nvCxnSpPr>
        <p:spPr>
          <a:xfrm flipH="1" rot="10800000">
            <a:off x="4426925" y="3392995"/>
            <a:ext cx="842100" cy="232200"/>
          </a:xfrm>
          <a:prstGeom prst="straightConnector1">
            <a:avLst/>
          </a:prstGeom>
          <a:noFill/>
          <a:ln cap="flat" cmpd="sng" w="38100">
            <a:solidFill>
              <a:srgbClr val="617938"/>
            </a:solidFill>
            <a:prstDash val="solid"/>
            <a:round/>
            <a:headEnd len="med" w="med" type="none"/>
            <a:tailEnd len="med" w="med" type="none"/>
          </a:ln>
        </p:spPr>
      </p:cxnSp>
      <p:sp>
        <p:nvSpPr>
          <p:cNvPr id="147" name="Google Shape;147;p22"/>
          <p:cNvSpPr txBox="1"/>
          <p:nvPr>
            <p:ph idx="4294967295" type="subTitle"/>
          </p:nvPr>
        </p:nvSpPr>
        <p:spPr>
          <a:xfrm>
            <a:off x="5303488" y="3093788"/>
            <a:ext cx="1589100" cy="531900"/>
          </a:xfrm>
          <a:prstGeom prst="rect">
            <a:avLst/>
          </a:prstGeom>
          <a:solidFill>
            <a:srgbClr val="617938"/>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kidney disease or any other kidney issues?</a:t>
            </a:r>
            <a:endParaRPr sz="1500">
              <a:solidFill>
                <a:schemeClr val="lt1"/>
              </a:solidFill>
            </a:endParaRPr>
          </a:p>
        </p:txBody>
      </p:sp>
      <p:sp>
        <p:nvSpPr>
          <p:cNvPr id="148" name="Google Shape;148;p22"/>
          <p:cNvSpPr txBox="1"/>
          <p:nvPr>
            <p:ph idx="4294967295" type="subTitle"/>
          </p:nvPr>
        </p:nvSpPr>
        <p:spPr>
          <a:xfrm>
            <a:off x="2360824" y="2827905"/>
            <a:ext cx="1657200" cy="631500"/>
          </a:xfrm>
          <a:prstGeom prst="rect">
            <a:avLst/>
          </a:prstGeom>
          <a:solidFill>
            <a:srgbClr val="12A39F"/>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Do you have diabetes? Do you take insulin, &amp; if so, how many units per day?</a:t>
            </a:r>
            <a:endParaRPr sz="1500">
              <a:solidFill>
                <a:schemeClr val="lt1"/>
              </a:solidFill>
            </a:endParaRPr>
          </a:p>
        </p:txBody>
      </p:sp>
      <p:cxnSp>
        <p:nvCxnSpPr>
          <p:cNvPr id="149" name="Google Shape;149;p22"/>
          <p:cNvCxnSpPr>
            <a:stCxn id="148" idx="3"/>
          </p:cNvCxnSpPr>
          <p:nvPr/>
        </p:nvCxnSpPr>
        <p:spPr>
          <a:xfrm>
            <a:off x="4018024" y="3143655"/>
            <a:ext cx="729900" cy="308400"/>
          </a:xfrm>
          <a:prstGeom prst="straightConnector1">
            <a:avLst/>
          </a:prstGeom>
          <a:noFill/>
          <a:ln cap="flat" cmpd="sng" w="38100">
            <a:solidFill>
              <a:srgbClr val="12A39F"/>
            </a:solidFill>
            <a:prstDash val="solid"/>
            <a:round/>
            <a:headEnd len="med" w="med" type="none"/>
            <a:tailEnd len="med" w="med" type="none"/>
          </a:ln>
        </p:spPr>
      </p:cxnSp>
      <p:sp>
        <p:nvSpPr>
          <p:cNvPr id="150" name="Google Shape;150;p22"/>
          <p:cNvSpPr txBox="1"/>
          <p:nvPr>
            <p:ph idx="4294967295" type="subTitle"/>
          </p:nvPr>
        </p:nvSpPr>
        <p:spPr>
          <a:xfrm>
            <a:off x="1248917" y="4441414"/>
            <a:ext cx="2380500" cy="631500"/>
          </a:xfrm>
          <a:prstGeom prst="rect">
            <a:avLst/>
          </a:prstGeom>
          <a:solidFill>
            <a:schemeClr val="dk1"/>
          </a:solidFill>
        </p:spPr>
        <p:txBody>
          <a:bodyPr anchorCtr="0" anchor="ctr" bIns="91425" lIns="91425" spcFirstLastPara="1" rIns="91425" wrap="square" tIns="91425">
            <a:normAutofit fontScale="70000" lnSpcReduction="10000"/>
          </a:bodyPr>
          <a:lstStyle/>
          <a:p>
            <a:pPr indent="0" lvl="0" marL="0" rtl="0" algn="l">
              <a:lnSpc>
                <a:spcPct val="80000"/>
              </a:lnSpc>
              <a:spcBef>
                <a:spcPts val="0"/>
              </a:spcBef>
              <a:spcAft>
                <a:spcPts val="1200"/>
              </a:spcAft>
              <a:buSzPct val="51333"/>
              <a:buNone/>
            </a:pPr>
            <a:r>
              <a:rPr lang="en" sz="1500">
                <a:solidFill>
                  <a:schemeClr val="lt1"/>
                </a:solidFill>
              </a:rPr>
              <a:t>Do you have osteoporosis that causes fractures, amputations due to disease, or any skeletal, muscular, or connective tissue disorders?</a:t>
            </a:r>
            <a:endParaRPr sz="1500">
              <a:solidFill>
                <a:schemeClr val="lt1"/>
              </a:solidFill>
            </a:endParaRPr>
          </a:p>
        </p:txBody>
      </p:sp>
      <p:cxnSp>
        <p:nvCxnSpPr>
          <p:cNvPr id="151" name="Google Shape;151;p22"/>
          <p:cNvCxnSpPr/>
          <p:nvPr/>
        </p:nvCxnSpPr>
        <p:spPr>
          <a:xfrm>
            <a:off x="3411504" y="4476462"/>
            <a:ext cx="729900" cy="308400"/>
          </a:xfrm>
          <a:prstGeom prst="straightConnector1">
            <a:avLst/>
          </a:prstGeom>
          <a:noFill/>
          <a:ln cap="flat" cmpd="sng" w="38100">
            <a:solidFill>
              <a:schemeClr val="dk1"/>
            </a:solidFill>
            <a:prstDash val="solid"/>
            <a:round/>
            <a:headEnd len="med" w="med" type="none"/>
            <a:tailEnd len="med" w="med" type="none"/>
          </a:ln>
        </p:spPr>
      </p:cxnSp>
      <p:sp>
        <p:nvSpPr>
          <p:cNvPr id="152" name="Google Shape;152;p22"/>
          <p:cNvSpPr txBox="1"/>
          <p:nvPr>
            <p:ph idx="4294967295" type="subTitle"/>
          </p:nvPr>
        </p:nvSpPr>
        <p:spPr>
          <a:xfrm>
            <a:off x="5398758" y="3872647"/>
            <a:ext cx="1589100" cy="531900"/>
          </a:xfrm>
          <a:prstGeom prst="rect">
            <a:avLst/>
          </a:prstGeom>
          <a:solidFill>
            <a:srgbClr val="FFDA6A"/>
          </a:solidFill>
        </p:spPr>
        <p:txBody>
          <a:bodyPr anchorCtr="0" anchor="ctr" bIns="91425" lIns="91425" spcFirstLastPara="1" rIns="91425" wrap="square" tIns="91425">
            <a:normAutofit fontScale="62500" lnSpcReduction="20000"/>
          </a:bodyPr>
          <a:lstStyle/>
          <a:p>
            <a:pPr indent="0" lvl="0" marL="0" rtl="0" algn="l">
              <a:lnSpc>
                <a:spcPct val="80000"/>
              </a:lnSpc>
              <a:spcBef>
                <a:spcPts val="0"/>
              </a:spcBef>
              <a:spcAft>
                <a:spcPts val="1200"/>
              </a:spcAft>
              <a:buSzPct val="51333"/>
              <a:buNone/>
            </a:pPr>
            <a:r>
              <a:rPr lang="en" sz="1500">
                <a:solidFill>
                  <a:schemeClr val="dk1"/>
                </a:solidFill>
              </a:rPr>
              <a:t>Do you have any history of internal cancer or tumors, or metastatic cancer?</a:t>
            </a:r>
            <a:endParaRPr sz="1500">
              <a:solidFill>
                <a:schemeClr val="dk1"/>
              </a:solidFill>
            </a:endParaRPr>
          </a:p>
        </p:txBody>
      </p:sp>
      <p:cxnSp>
        <p:nvCxnSpPr>
          <p:cNvPr id="153" name="Google Shape;153;p22"/>
          <p:cNvCxnSpPr/>
          <p:nvPr/>
        </p:nvCxnSpPr>
        <p:spPr>
          <a:xfrm>
            <a:off x="4919008" y="3991222"/>
            <a:ext cx="468300" cy="156600"/>
          </a:xfrm>
          <a:prstGeom prst="straightConnector1">
            <a:avLst/>
          </a:prstGeom>
          <a:noFill/>
          <a:ln cap="flat" cmpd="sng" w="38100">
            <a:solidFill>
              <a:srgbClr val="FFDA6A"/>
            </a:solidFill>
            <a:prstDash val="solid"/>
            <a:round/>
            <a:headEnd len="med" w="med" type="none"/>
            <a:tailEnd len="med" w="med" type="none"/>
          </a:ln>
        </p:spPr>
      </p:cxnSp>
      <p:cxnSp>
        <p:nvCxnSpPr>
          <p:cNvPr id="154" name="Google Shape;154;p22"/>
          <p:cNvCxnSpPr/>
          <p:nvPr/>
        </p:nvCxnSpPr>
        <p:spPr>
          <a:xfrm flipH="1" rot="10800000">
            <a:off x="4164774" y="4006048"/>
            <a:ext cx="210000" cy="132900"/>
          </a:xfrm>
          <a:prstGeom prst="straightConnector1">
            <a:avLst/>
          </a:prstGeom>
          <a:noFill/>
          <a:ln cap="flat" cmpd="sng" w="38100">
            <a:solidFill>
              <a:srgbClr val="F8931F"/>
            </a:solidFill>
            <a:prstDash val="solid"/>
            <a:round/>
            <a:headEnd len="med" w="med" type="none"/>
            <a:tailEnd len="med" w="med" type="none"/>
          </a:ln>
        </p:spPr>
      </p:cxnSp>
      <p:cxnSp>
        <p:nvCxnSpPr>
          <p:cNvPr id="155" name="Google Shape;155;p22"/>
          <p:cNvCxnSpPr/>
          <p:nvPr/>
        </p:nvCxnSpPr>
        <p:spPr>
          <a:xfrm flipH="1" rot="10800000">
            <a:off x="3869293" y="4148097"/>
            <a:ext cx="244500" cy="20400"/>
          </a:xfrm>
          <a:prstGeom prst="straightConnector1">
            <a:avLst/>
          </a:prstGeom>
          <a:noFill/>
          <a:ln cap="flat" cmpd="sng" w="38100">
            <a:solidFill>
              <a:srgbClr val="F8931F"/>
            </a:solidFill>
            <a:prstDash val="solid"/>
            <a:round/>
            <a:headEnd len="med" w="med" type="none"/>
            <a:tailEnd len="med" w="med" type="none"/>
          </a:ln>
        </p:spPr>
      </p:cxnSp>
      <p:sp>
        <p:nvSpPr>
          <p:cNvPr id="156" name="Google Shape;156;p22"/>
          <p:cNvSpPr txBox="1"/>
          <p:nvPr>
            <p:ph idx="4294967295" type="subTitle"/>
          </p:nvPr>
        </p:nvSpPr>
        <p:spPr>
          <a:xfrm>
            <a:off x="2212067" y="3634659"/>
            <a:ext cx="1657200" cy="631500"/>
          </a:xfrm>
          <a:prstGeom prst="rect">
            <a:avLst/>
          </a:prstGeom>
          <a:solidFill>
            <a:srgbClr val="F8931F"/>
          </a:solidFill>
        </p:spPr>
        <p:txBody>
          <a:bodyPr anchorCtr="0" anchor="ctr" bIns="91425" lIns="91425" spcFirstLastPara="1" rIns="91425" wrap="square" tIns="91425">
            <a:normAutofit fontScale="77500" lnSpcReduction="20000"/>
          </a:bodyPr>
          <a:lstStyle/>
          <a:p>
            <a:pPr indent="0" lvl="0" marL="0" rtl="0" algn="l">
              <a:lnSpc>
                <a:spcPct val="80000"/>
              </a:lnSpc>
              <a:spcBef>
                <a:spcPts val="0"/>
              </a:spcBef>
              <a:spcAft>
                <a:spcPts val="1200"/>
              </a:spcAft>
              <a:buSzPct val="51333"/>
              <a:buNone/>
            </a:pPr>
            <a:r>
              <a:rPr lang="en" sz="1500">
                <a:solidFill>
                  <a:schemeClr val="lt1"/>
                </a:solidFill>
              </a:rPr>
              <a:t>In the last </a:t>
            </a:r>
            <a:r>
              <a:rPr b="1" i="1" lang="en" sz="1500" u="sng">
                <a:solidFill>
                  <a:schemeClr val="lt1"/>
                </a:solidFill>
              </a:rPr>
              <a:t>5</a:t>
            </a:r>
            <a:r>
              <a:rPr lang="en" sz="1500">
                <a:solidFill>
                  <a:schemeClr val="lt1"/>
                </a:solidFill>
              </a:rPr>
              <a:t> years, have you had any in patient hospital stays or surgeries?</a:t>
            </a:r>
            <a:endParaRPr sz="1500">
              <a:solidFill>
                <a:schemeClr val="lt1"/>
              </a:solidFill>
            </a:endParaRPr>
          </a:p>
        </p:txBody>
      </p:sp>
      <p:sp>
        <p:nvSpPr>
          <p:cNvPr id="157" name="Google Shape;157;p22"/>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a lot of my clients fall into 1 of 2 categories. They are either</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Benefit Focused- </a:t>
            </a:r>
            <a:r>
              <a:rPr lang="en" sz="1600">
                <a:latin typeface="Times New Roman"/>
                <a:ea typeface="Times New Roman"/>
                <a:cs typeface="Times New Roman"/>
                <a:sym typeface="Times New Roman"/>
              </a:rPr>
              <a:t>meaning you want $15,000 or $20,000 of coverage, etc., what’s the cheapest coverage you qualify for based on your health</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0" lvl="0" marL="914400" rtl="0" algn="l">
              <a:spcBef>
                <a:spcPts val="0"/>
              </a:spcBef>
              <a:spcAft>
                <a:spcPts val="0"/>
              </a:spcAft>
              <a:buNone/>
            </a:pPr>
            <a:r>
              <a:rPr lang="en" sz="1600">
                <a:latin typeface="Times New Roman"/>
                <a:ea typeface="Times New Roman"/>
                <a:cs typeface="Times New Roman"/>
                <a:sym typeface="Times New Roman"/>
              </a:rPr>
              <a:t>or</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 Budget Focused- </a:t>
            </a:r>
            <a:r>
              <a:rPr lang="en" sz="1600">
                <a:latin typeface="Times New Roman"/>
                <a:ea typeface="Times New Roman"/>
                <a:cs typeface="Times New Roman"/>
                <a:sym typeface="Times New Roman"/>
              </a:rPr>
              <a:t>meaning I can’t spend more than $100 a month $150 a month whatever it may be, what’s the most coverage I can get for that hundred dollars again based on my health and everything</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So would you say your benefit focused or budget focused? Great, what’s that number?</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I have a few options for you to write down</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Please write Gold, Silver, &amp; Bronze and leave some space by each one for some more info</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Beside gold write $$$ of coverage, beside silver write $$ of coverage, beside bronze write $ coverage</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Beside the Gold $$$ of coverage write $$$ per month, beside the silver $$ of coverage write $$ per month, and basic the Bronze $ of coverage write $ per month</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If we can get you approved today, then which one best fits your goals, Gold, Silver, or Bronze?</a:t>
            </a:r>
            <a:endParaRPr sz="1600">
              <a:latin typeface="Times New Roman"/>
              <a:ea typeface="Times New Roman"/>
              <a:cs typeface="Times New Roman"/>
              <a:sym typeface="Times New Roman"/>
            </a:endParaRPr>
          </a:p>
        </p:txBody>
      </p:sp>
      <p:sp>
        <p:nvSpPr>
          <p:cNvPr id="163" name="Google Shape;163;p23"/>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7: Present three options-Menu</a:t>
            </a:r>
            <a:endParaRPr u="sng">
              <a:latin typeface="Times New Roman"/>
              <a:ea typeface="Times New Roman"/>
              <a:cs typeface="Times New Roman"/>
              <a:sym typeface="Times New Roman"/>
            </a:endParaRPr>
          </a:p>
        </p:txBody>
      </p:sp>
      <p:sp>
        <p:nvSpPr>
          <p:cNvPr id="164" name="Google Shape;164;p23"/>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0" lvl="0" marL="457200" rtl="0" algn="l">
              <a:spcBef>
                <a:spcPts val="0"/>
              </a:spcBef>
              <a:spcAft>
                <a:spcPts val="0"/>
              </a:spcAft>
              <a:buNone/>
            </a:pPr>
            <a:r>
              <a:rPr b="1" lang="en" sz="1600" u="sng">
                <a:latin typeface="Times New Roman"/>
                <a:ea typeface="Times New Roman"/>
                <a:cs typeface="Times New Roman"/>
                <a:sym typeface="Times New Roman"/>
              </a:rPr>
              <a:t>If they are fully confident in their decision</a:t>
            </a:r>
            <a:endParaRPr b="1" sz="1600" u="sng">
              <a:latin typeface="Times New Roman"/>
              <a:ea typeface="Times New Roman"/>
              <a:cs typeface="Times New Roman"/>
              <a:sym typeface="Times New Roman"/>
            </a:endParaRPr>
          </a:p>
          <a:p>
            <a:pPr indent="0" lvl="0" marL="457200" rtl="0" algn="l">
              <a:spcBef>
                <a:spcPts val="0"/>
              </a:spcBef>
              <a:spcAft>
                <a:spcPts val="0"/>
              </a:spcAft>
              <a:buNone/>
            </a:pPr>
            <a:r>
              <a:t/>
            </a:r>
            <a:endParaRPr b="1" sz="1600" u="sng">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the _____________(gold/silver/bronze) sounds like a great choice to meet your goals. I’m opening the application now, and it should only take a few minutes to complete. It usually takes a few days or more to get a decision, but in some rare cases we could know at the end of the application</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457200" lvl="0" marL="0" rtl="0" algn="l">
              <a:spcBef>
                <a:spcPts val="0"/>
              </a:spcBef>
              <a:spcAft>
                <a:spcPts val="0"/>
              </a:spcAft>
              <a:buNone/>
            </a:pPr>
            <a:r>
              <a:rPr b="1" lang="en" sz="1600" u="sng">
                <a:latin typeface="Times New Roman"/>
                <a:ea typeface="Times New Roman"/>
                <a:cs typeface="Times New Roman"/>
                <a:sym typeface="Times New Roman"/>
              </a:rPr>
              <a:t>If they are unsure address concerns</a:t>
            </a:r>
            <a:endParaRPr b="1" sz="1600" u="sng">
              <a:latin typeface="Times New Roman"/>
              <a:ea typeface="Times New Roman"/>
              <a:cs typeface="Times New Roman"/>
              <a:sym typeface="Times New Roman"/>
            </a:endParaRPr>
          </a:p>
          <a:p>
            <a:pPr indent="0" lvl="0" marL="0" rtl="0" algn="l">
              <a:spcBef>
                <a:spcPts val="0"/>
              </a:spcBef>
              <a:spcAft>
                <a:spcPts val="0"/>
              </a:spcAft>
              <a:buNone/>
            </a:pPr>
            <a:r>
              <a:t/>
            </a:r>
            <a:endParaRPr b="1" sz="1600" u="sng">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If it’s the cost the suggest they drop down to silver or bronze etc</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They don’t want to give their info for the app (social, banking etc) then reaffirm the reasons why they need it, and if they want coverage then the company will need this info just like their car insurance company needed it. </a:t>
            </a:r>
            <a:endParaRPr sz="1600">
              <a:latin typeface="Times New Roman"/>
              <a:ea typeface="Times New Roman"/>
              <a:cs typeface="Times New Roman"/>
              <a:sym typeface="Times New Roman"/>
            </a:endParaRPr>
          </a:p>
        </p:txBody>
      </p:sp>
      <p:sp>
        <p:nvSpPr>
          <p:cNvPr id="170" name="Google Shape;170;p24"/>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8: Reaffirm &amp; Address Concerns</a:t>
            </a:r>
            <a:endParaRPr u="sng">
              <a:latin typeface="Times New Roman"/>
              <a:ea typeface="Times New Roman"/>
              <a:cs typeface="Times New Roman"/>
              <a:sym typeface="Times New Roman"/>
            </a:endParaRPr>
          </a:p>
        </p:txBody>
      </p:sp>
      <p:sp>
        <p:nvSpPr>
          <p:cNvPr id="171" name="Google Shape;171;p24"/>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I’m already most of the way through the application. It should only be a few more minutes. Please make sure you have your driver’s license, social, routing &amp; account number handy.</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App completed. Download it to save to their profile in Max, then do one of the following:</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Approved-</a:t>
            </a:r>
            <a:r>
              <a:rPr lang="en" sz="1600">
                <a:latin typeface="Times New Roman"/>
                <a:ea typeface="Times New Roman"/>
                <a:cs typeface="Times New Roman"/>
                <a:sym typeface="Times New Roman"/>
              </a:rPr>
              <a:t> let them know they were approved and be on the lookout for that policy within the next 10 business days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Sent to underwriting-</a:t>
            </a:r>
            <a:r>
              <a:rPr lang="en" sz="1600">
                <a:latin typeface="Times New Roman"/>
                <a:ea typeface="Times New Roman"/>
                <a:cs typeface="Times New Roman"/>
                <a:sym typeface="Times New Roman"/>
              </a:rPr>
              <a:t> remind them it takes a few days or so to get a response, and you will stay in touch with them via text, emails, or calls to keep them updated. Reach out to let them know the results and get extra info if requested by carrier</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latin typeface="Times New Roman"/>
                <a:ea typeface="Times New Roman"/>
                <a:cs typeface="Times New Roman"/>
                <a:sym typeface="Times New Roman"/>
              </a:rPr>
              <a:t>Declined-</a:t>
            </a:r>
            <a:r>
              <a:rPr lang="en" sz="1600">
                <a:latin typeface="Times New Roman"/>
                <a:ea typeface="Times New Roman"/>
                <a:cs typeface="Times New Roman"/>
                <a:sym typeface="Times New Roman"/>
              </a:rPr>
              <a:t> remind them it takes a few days or so to get a response, and you will stay in touch with them via text, emails, or calls to keep them updated. Do research to see who you can get the approved with. Reach back out when you’re ready.</a:t>
            </a:r>
            <a:endParaRPr sz="1600">
              <a:latin typeface="Times New Roman"/>
              <a:ea typeface="Times New Roman"/>
              <a:cs typeface="Times New Roman"/>
              <a:sym typeface="Times New Roman"/>
            </a:endParaRPr>
          </a:p>
        </p:txBody>
      </p:sp>
      <p:sp>
        <p:nvSpPr>
          <p:cNvPr id="177" name="Google Shape;177;p25"/>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9: Application- Go to carrier site to do app</a:t>
            </a:r>
            <a:endParaRPr u="sng">
              <a:latin typeface="Times New Roman"/>
              <a:ea typeface="Times New Roman"/>
              <a:cs typeface="Times New Roman"/>
              <a:sym typeface="Times New Roman"/>
            </a:endParaRPr>
          </a:p>
        </p:txBody>
      </p:sp>
      <p:sp>
        <p:nvSpPr>
          <p:cNvPr id="178" name="Google Shape;178;p25"/>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Create and save their profile in Max</a:t>
            </a:r>
            <a:endParaRPr sz="2500">
              <a:latin typeface="Times New Roman"/>
              <a:ea typeface="Times New Roman"/>
              <a:cs typeface="Times New Roman"/>
              <a:sym typeface="Times New Roman"/>
            </a:endParaRPr>
          </a:p>
          <a:p>
            <a:pPr indent="0" lvl="0" marL="457200" rtl="0" algn="l">
              <a:spcBef>
                <a:spcPts val="0"/>
              </a:spcBef>
              <a:spcAft>
                <a:spcPts val="0"/>
              </a:spcAft>
              <a:buNone/>
            </a:pPr>
            <a:r>
              <a:t/>
            </a:r>
            <a:endParaRPr sz="2500">
              <a:latin typeface="Times New Roman"/>
              <a:ea typeface="Times New Roman"/>
              <a:cs typeface="Times New Roman"/>
              <a:sym typeface="Times New Roman"/>
            </a:endParaRPr>
          </a:p>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Submit their business in max, copy the confirmation code, and save in their max profile</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rPr lang="en" sz="2500">
                <a:latin typeface="Times New Roman"/>
                <a:ea typeface="Times New Roman"/>
                <a:cs typeface="Times New Roman"/>
                <a:sym typeface="Times New Roman"/>
              </a:rPr>
              <a:t>****optional- send a thank you card, client gift, etc</a:t>
            </a:r>
            <a:endParaRPr sz="2500">
              <a:latin typeface="Times New Roman"/>
              <a:ea typeface="Times New Roman"/>
              <a:cs typeface="Times New Roman"/>
              <a:sym typeface="Times New Roman"/>
            </a:endParaRPr>
          </a:p>
        </p:txBody>
      </p:sp>
      <p:sp>
        <p:nvSpPr>
          <p:cNvPr id="184" name="Google Shape;184;p26"/>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latin typeface="Times New Roman"/>
                <a:ea typeface="Times New Roman"/>
                <a:cs typeface="Times New Roman"/>
                <a:sym typeface="Times New Roman"/>
              </a:rPr>
              <a:t>Step 10: Submit Business</a:t>
            </a:r>
            <a:endParaRPr u="sng">
              <a:latin typeface="Times New Roman"/>
              <a:ea typeface="Times New Roman"/>
              <a:cs typeface="Times New Roman"/>
              <a:sym typeface="Times New Roman"/>
            </a:endParaRPr>
          </a:p>
        </p:txBody>
      </p:sp>
      <p:sp>
        <p:nvSpPr>
          <p:cNvPr id="185" name="Google Shape;185;p26"/>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Script</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Hello Mr./Ms. _________(first name). How are you? (Pause)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My name is _____________. I helped you with your ____________(company) medicare plan.</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Since you work with us, you qualify for the </a:t>
            </a:r>
            <a:r>
              <a:rPr b="1" i="1" lang="en" sz="1600" u="sng">
                <a:latin typeface="Times New Roman"/>
                <a:ea typeface="Times New Roman"/>
                <a:cs typeface="Times New Roman"/>
                <a:sym typeface="Times New Roman"/>
              </a:rPr>
              <a:t>FREE</a:t>
            </a:r>
            <a:r>
              <a:rPr lang="en" sz="1600">
                <a:latin typeface="Times New Roman"/>
                <a:ea typeface="Times New Roman"/>
                <a:cs typeface="Times New Roman"/>
                <a:sym typeface="Times New Roman"/>
              </a:rPr>
              <a:t> Legacy Safeguard. It’ll only take a couple of minutes to set it up. We can set an appointment, or take a few minutes right now.</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b="1" i="1" lang="en" sz="1600" u="sng">
                <a:latin typeface="Times New Roman"/>
                <a:ea typeface="Times New Roman"/>
                <a:cs typeface="Times New Roman"/>
                <a:sym typeface="Times New Roman"/>
              </a:rPr>
              <a:t>Appointment-</a:t>
            </a:r>
            <a:r>
              <a:rPr lang="en" sz="1600">
                <a:latin typeface="Times New Roman"/>
                <a:ea typeface="Times New Roman"/>
                <a:cs typeface="Times New Roman"/>
                <a:sym typeface="Times New Roman"/>
              </a:rPr>
              <a:t> shoot for same day or next day appointment. Offer 2 times (ex. 9am or 1pm, etc) After they choose a time, move to step 2, then you’re done until your appointment.</a:t>
            </a:r>
            <a:endParaRPr b="1" i="1" sz="1600" u="sng">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b="1" i="1" lang="en" sz="1600" u="sng">
                <a:latin typeface="Times New Roman"/>
                <a:ea typeface="Times New Roman"/>
                <a:cs typeface="Times New Roman"/>
                <a:sym typeface="Times New Roman"/>
              </a:rPr>
              <a:t>They’re ready now-</a:t>
            </a:r>
            <a:r>
              <a:rPr lang="en" sz="1600">
                <a:latin typeface="Times New Roman"/>
                <a:ea typeface="Times New Roman"/>
                <a:cs typeface="Times New Roman"/>
                <a:sym typeface="Times New Roman"/>
              </a:rPr>
              <a:t> move to step 2</a:t>
            </a:r>
            <a:endParaRPr sz="1600">
              <a:latin typeface="Times New Roman"/>
              <a:ea typeface="Times New Roman"/>
              <a:cs typeface="Times New Roman"/>
              <a:sym typeface="Times New Roman"/>
            </a:endParaRPr>
          </a:p>
        </p:txBody>
      </p:sp>
      <p:sp>
        <p:nvSpPr>
          <p:cNvPr id="61" name="Google Shape;61;p14"/>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1: Introduction- Booking the Appointment</a:t>
            </a:r>
            <a:endParaRPr u="sng">
              <a:latin typeface="Times New Roman"/>
              <a:ea typeface="Times New Roman"/>
              <a:cs typeface="Times New Roman"/>
              <a:sym typeface="Times New Roman"/>
            </a:endParaRPr>
          </a:p>
        </p:txBody>
      </p:sp>
      <p:sp>
        <p:nvSpPr>
          <p:cNvPr id="62" name="Google Shape;62;p14"/>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a:t>
            </a:r>
            <a:r>
              <a:rPr b="1" lang="en" u="sng">
                <a:solidFill>
                  <a:srgbClr val="0000FF"/>
                </a:solidFill>
                <a:latin typeface="Times New Roman"/>
                <a:ea typeface="Times New Roman"/>
                <a:cs typeface="Times New Roman"/>
                <a:sym typeface="Times New Roman"/>
              </a:rPr>
              <a:t>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a:t>
            </a:r>
            <a:r>
              <a:rPr lang="en" sz="1600">
                <a:latin typeface="Times New Roman"/>
                <a:ea typeface="Times New Roman"/>
                <a:cs typeface="Times New Roman"/>
                <a:sym typeface="Times New Roman"/>
              </a:rPr>
              <a:t>Legacy Safeguard is a free program that allows you to do your planning for your final arrangements. I have it on myself.</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It helps you pre-plan for that sad day when you’re not here, all the way down to what to do to take care of your pets when you’re not here anymore</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It allows you to have your final wishes shared with your loved ones so it makes that chaotic sad time much easier to manage</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It attaches to your life insurance, so it makes filing the claim a seamless easy process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I’m going to get you enrolled now. Let me know when you get that email</a:t>
            </a:r>
            <a:endParaRPr sz="1600">
              <a:latin typeface="Times New Roman"/>
              <a:ea typeface="Times New Roman"/>
              <a:cs typeface="Times New Roman"/>
              <a:sym typeface="Times New Roman"/>
            </a:endParaRPr>
          </a:p>
        </p:txBody>
      </p:sp>
      <p:sp>
        <p:nvSpPr>
          <p:cNvPr id="68" name="Google Shape;68;p15"/>
          <p:cNvSpPr txBox="1"/>
          <p:nvPr>
            <p:ph type="title"/>
          </p:nvPr>
        </p:nvSpPr>
        <p:spPr>
          <a:xfrm>
            <a:off x="54100" y="720150"/>
            <a:ext cx="67560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u="sng">
                <a:latin typeface="Times New Roman"/>
                <a:ea typeface="Times New Roman"/>
                <a:cs typeface="Times New Roman"/>
                <a:sym typeface="Times New Roman"/>
              </a:rPr>
              <a:t>Step 2: Legacy Safeguard- what is it</a:t>
            </a:r>
            <a:endParaRPr u="sng">
              <a:latin typeface="Times New Roman"/>
              <a:ea typeface="Times New Roman"/>
              <a:cs typeface="Times New Roman"/>
              <a:sym typeface="Times New Roman"/>
            </a:endParaRPr>
          </a:p>
        </p:txBody>
      </p:sp>
      <p:sp>
        <p:nvSpPr>
          <p:cNvPr id="69" name="Google Shape;69;p15"/>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a:t>
            </a:r>
            <a:r>
              <a:rPr lang="en" sz="1600">
                <a:latin typeface="Times New Roman"/>
                <a:ea typeface="Times New Roman"/>
                <a:cs typeface="Times New Roman"/>
                <a:sym typeface="Times New Roman"/>
              </a:rPr>
              <a:t>now that we’ve got you enrolled in your free Legacy Safeguard. I need to put a few notes in.</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Who is your current life insurance with?</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How much coverage do you have?</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How much do they charge you every month?</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See if you can make it cheaper than their current coverage</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If you can’t make it cheaper than fill in the gaps. Most people planned their life insurance based on what the prices were when their parents passed away not when they are going to pass away.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Explain which option you’re going to try to accomplish (Cheaper or fill gaps)</a:t>
            </a:r>
            <a:endParaRPr sz="1600">
              <a:latin typeface="Times New Roman"/>
              <a:ea typeface="Times New Roman"/>
              <a:cs typeface="Times New Roman"/>
              <a:sym typeface="Times New Roman"/>
            </a:endParaRPr>
          </a:p>
        </p:txBody>
      </p:sp>
      <p:sp>
        <p:nvSpPr>
          <p:cNvPr id="75" name="Google Shape;75;p16"/>
          <p:cNvSpPr txBox="1"/>
          <p:nvPr>
            <p:ph type="title"/>
          </p:nvPr>
        </p:nvSpPr>
        <p:spPr>
          <a:xfrm>
            <a:off x="54100" y="720150"/>
            <a:ext cx="80148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3: Discovery- What is their current life insurance</a:t>
            </a:r>
            <a:endParaRPr u="sng">
              <a:latin typeface="Times New Roman"/>
              <a:ea typeface="Times New Roman"/>
              <a:cs typeface="Times New Roman"/>
              <a:sym typeface="Times New Roman"/>
            </a:endParaRPr>
          </a:p>
        </p:txBody>
      </p:sp>
      <p:sp>
        <p:nvSpPr>
          <p:cNvPr id="76" name="Google Shape;76;p16"/>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most of the people I help are looking for final expense for one of two reasons:</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They want enough coverage for their final arrangements </a:t>
            </a:r>
            <a:r>
              <a:rPr b="1" i="1" lang="en" sz="1600" u="sng">
                <a:latin typeface="Times New Roman"/>
                <a:ea typeface="Times New Roman"/>
                <a:cs typeface="Times New Roman"/>
                <a:sym typeface="Times New Roman"/>
              </a:rPr>
              <a:t>only</a:t>
            </a:r>
            <a:br>
              <a:rPr lang="en" sz="1600">
                <a:latin typeface="Times New Roman"/>
                <a:ea typeface="Times New Roman"/>
                <a:cs typeface="Times New Roman"/>
                <a:sym typeface="Times New Roman"/>
              </a:rPr>
            </a:br>
            <a:br>
              <a:rPr lang="en" sz="1600">
                <a:latin typeface="Times New Roman"/>
                <a:ea typeface="Times New Roman"/>
                <a:cs typeface="Times New Roman"/>
                <a:sym typeface="Times New Roman"/>
              </a:rPr>
            </a:br>
            <a:r>
              <a:rPr lang="en" sz="1600">
                <a:latin typeface="Times New Roman"/>
                <a:ea typeface="Times New Roman"/>
                <a:cs typeface="Times New Roman"/>
                <a:sym typeface="Times New Roman"/>
              </a:rPr>
              <a:t>Or</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They want to cover their final arrangements &amp; leave some money behind to help out their spouse, kids, or grandkids</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Which one is your goal?</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Final arrangements only ($25k or less)= FEX</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Final arrangements &amp; Leave money behind= </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$40k or less &amp; below average health= FEX</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$25k-$50k &amp; average health/healthy = MoO IULE</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$50k-$450k &amp; average health/healthy = Americo Instant IUL</a:t>
            </a:r>
            <a:endParaRPr sz="1600">
              <a:latin typeface="Times New Roman"/>
              <a:ea typeface="Times New Roman"/>
              <a:cs typeface="Times New Roman"/>
              <a:sym typeface="Times New Roman"/>
            </a:endParaRPr>
          </a:p>
        </p:txBody>
      </p:sp>
      <p:sp>
        <p:nvSpPr>
          <p:cNvPr id="82" name="Google Shape;82;p17"/>
          <p:cNvSpPr txBox="1"/>
          <p:nvPr>
            <p:ph type="title"/>
          </p:nvPr>
        </p:nvSpPr>
        <p:spPr>
          <a:xfrm>
            <a:off x="54100" y="720150"/>
            <a:ext cx="80148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3: Discovery- Why they are looking for life insurance</a:t>
            </a:r>
            <a:endParaRPr u="sng">
              <a:latin typeface="Times New Roman"/>
              <a:ea typeface="Times New Roman"/>
              <a:cs typeface="Times New Roman"/>
              <a:sym typeface="Times New Roman"/>
            </a:endParaRPr>
          </a:p>
        </p:txBody>
      </p:sp>
      <p:sp>
        <p:nvSpPr>
          <p:cNvPr id="83" name="Google Shape;83;p17"/>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I’m a medical field underwriter with access to all the major companies in the state. As you know we don’t </a:t>
            </a:r>
            <a:r>
              <a:rPr b="1" i="1" lang="en" sz="1600" u="sng">
                <a:latin typeface="Times New Roman"/>
                <a:ea typeface="Times New Roman"/>
                <a:cs typeface="Times New Roman"/>
                <a:sym typeface="Times New Roman"/>
              </a:rPr>
              <a:t>buy</a:t>
            </a:r>
            <a:r>
              <a:rPr lang="en" sz="1600">
                <a:latin typeface="Times New Roman"/>
                <a:ea typeface="Times New Roman"/>
                <a:cs typeface="Times New Roman"/>
                <a:sym typeface="Times New Roman"/>
              </a:rPr>
              <a:t> insurance, we have to </a:t>
            </a:r>
            <a:r>
              <a:rPr b="1" i="1" lang="en" sz="1600" u="sng">
                <a:latin typeface="Times New Roman"/>
                <a:ea typeface="Times New Roman"/>
                <a:cs typeface="Times New Roman"/>
                <a:sym typeface="Times New Roman"/>
              </a:rPr>
              <a:t>apply</a:t>
            </a:r>
            <a:r>
              <a:rPr lang="en" sz="1600">
                <a:latin typeface="Times New Roman"/>
                <a:ea typeface="Times New Roman"/>
                <a:cs typeface="Times New Roman"/>
                <a:sym typeface="Times New Roman"/>
              </a:rPr>
              <a:t> for it. So we need to go over a few questions to match you up with the company that best fits your health and financial goals, so we can submit the application based on what</a:t>
            </a:r>
            <a:r>
              <a:rPr b="1" i="1" lang="en" sz="1600" u="sng">
                <a:latin typeface="Times New Roman"/>
                <a:ea typeface="Times New Roman"/>
                <a:cs typeface="Times New Roman"/>
                <a:sym typeface="Times New Roman"/>
              </a:rPr>
              <a:t> you </a:t>
            </a:r>
            <a:r>
              <a:rPr lang="en" sz="1600">
                <a:latin typeface="Times New Roman"/>
                <a:ea typeface="Times New Roman"/>
                <a:cs typeface="Times New Roman"/>
                <a:sym typeface="Times New Roman"/>
              </a:rPr>
              <a:t> want. So we will need to do the following:</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Complete a basic client profile such as name, address, phone number, email, etc to verify your basic info</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Ask a few lifestyle questions, do you skydive, race cars, etc. So we need to know, do you have an active driver’s license? </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We will need to ask a few health and prescription questions. For that we will need to pull your info from your MIB (Medical Information Bureau) Report, which requires your social. Do you know it or have your social security card handy?</a:t>
            </a:r>
            <a:endParaRPr sz="1600">
              <a:latin typeface="Times New Roman"/>
              <a:ea typeface="Times New Roman"/>
              <a:cs typeface="Times New Roman"/>
              <a:sym typeface="Times New Roman"/>
            </a:endParaRPr>
          </a:p>
          <a:p>
            <a:pPr indent="-320040" lvl="1" marL="914400" rtl="0" algn="l">
              <a:spcBef>
                <a:spcPts val="0"/>
              </a:spcBef>
              <a:spcAft>
                <a:spcPts val="0"/>
              </a:spcAft>
              <a:buSzPct val="100000"/>
              <a:buFont typeface="Times New Roman"/>
              <a:buAutoNum type="alphaLcPeriod"/>
            </a:pPr>
            <a:r>
              <a:rPr lang="en" sz="1600">
                <a:latin typeface="Times New Roman"/>
                <a:ea typeface="Times New Roman"/>
                <a:cs typeface="Times New Roman"/>
                <a:sym typeface="Times New Roman"/>
              </a:rPr>
              <a:t>Lastly, these companies have to pay to get your records, so they want to make sure of two things</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To prevent fraud, they will want to know if you have an active account that is in </a:t>
            </a:r>
            <a:r>
              <a:rPr b="1" i="1" lang="en" sz="1600" u="sng">
                <a:latin typeface="Times New Roman"/>
                <a:ea typeface="Times New Roman"/>
                <a:cs typeface="Times New Roman"/>
                <a:sym typeface="Times New Roman"/>
              </a:rPr>
              <a:t>your</a:t>
            </a:r>
            <a:r>
              <a:rPr lang="en" sz="1600">
                <a:latin typeface="Times New Roman"/>
                <a:ea typeface="Times New Roman"/>
                <a:cs typeface="Times New Roman"/>
                <a:sym typeface="Times New Roman"/>
              </a:rPr>
              <a:t> name &amp; there isn’t somebody else trying to take a policy out on you.</a:t>
            </a:r>
            <a:endParaRPr sz="1600">
              <a:latin typeface="Times New Roman"/>
              <a:ea typeface="Times New Roman"/>
              <a:cs typeface="Times New Roman"/>
              <a:sym typeface="Times New Roman"/>
            </a:endParaRPr>
          </a:p>
          <a:p>
            <a:pPr indent="-320039" lvl="2" marL="1371600" rtl="0" algn="l">
              <a:spcBef>
                <a:spcPts val="0"/>
              </a:spcBef>
              <a:spcAft>
                <a:spcPts val="0"/>
              </a:spcAft>
              <a:buSzPct val="100000"/>
              <a:buFont typeface="Times New Roman"/>
              <a:buAutoNum type="romanLcPeriod"/>
            </a:pPr>
            <a:r>
              <a:rPr lang="en" sz="1600">
                <a:latin typeface="Times New Roman"/>
                <a:ea typeface="Times New Roman"/>
                <a:cs typeface="Times New Roman"/>
                <a:sym typeface="Times New Roman"/>
              </a:rPr>
              <a:t>You have intent to pay for the policy if we can get you approved. Do you only use an online bank such as Metabank, CashApp, or Chime, or do you use a traditional bank or credit union?</a:t>
            </a:r>
            <a:endParaRPr sz="1800">
              <a:solidFill>
                <a:schemeClr val="dk2"/>
              </a:solidFill>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sp>
        <p:nvSpPr>
          <p:cNvPr id="89" name="Google Shape;89;p18"/>
          <p:cNvSpPr txBox="1"/>
          <p:nvPr>
            <p:ph type="title"/>
          </p:nvPr>
        </p:nvSpPr>
        <p:spPr>
          <a:xfrm>
            <a:off x="54100" y="720150"/>
            <a:ext cx="78039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4: The Process- Next steps to get you approved</a:t>
            </a:r>
            <a:endParaRPr u="sng">
              <a:latin typeface="Times New Roman"/>
              <a:ea typeface="Times New Roman"/>
              <a:cs typeface="Times New Roman"/>
              <a:sym typeface="Times New Roman"/>
            </a:endParaRPr>
          </a:p>
        </p:txBody>
      </p:sp>
      <p:sp>
        <p:nvSpPr>
          <p:cNvPr id="90" name="Google Shape;90;p18"/>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 have a handful of financial questions, and a handful of health questions so that we can get you matched with the best option for you. </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Let’s start with the Basic Info (go to contact details on Integrity)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Correct Spelling of your legal first &amp; last names, suffix etc</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Date of Birth</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Primary contact (phone or email)</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Email address</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Phone number</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Address, city, state, zip, county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Medicare, Medicaid, &amp; LIS info not required for Life Insurance***</a:t>
            </a:r>
            <a:endParaRPr sz="1600">
              <a:latin typeface="Times New Roman"/>
              <a:ea typeface="Times New Roman"/>
              <a:cs typeface="Times New Roman"/>
              <a:sym typeface="Times New Roman"/>
            </a:endParaRPr>
          </a:p>
        </p:txBody>
      </p:sp>
      <p:sp>
        <p:nvSpPr>
          <p:cNvPr id="96" name="Google Shape;96;p19"/>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220" u="sng">
                <a:latin typeface="Times New Roman"/>
                <a:ea typeface="Times New Roman"/>
                <a:cs typeface="Times New Roman"/>
                <a:sym typeface="Times New Roman"/>
              </a:rPr>
              <a:t>Step 5: </a:t>
            </a:r>
            <a:r>
              <a:rPr lang="en" sz="2220" u="sng">
                <a:highlight>
                  <a:srgbClr val="F1C232"/>
                </a:highlight>
                <a:latin typeface="Times New Roman"/>
                <a:ea typeface="Times New Roman"/>
                <a:cs typeface="Times New Roman"/>
                <a:sym typeface="Times New Roman"/>
              </a:rPr>
              <a:t>Personal</a:t>
            </a:r>
            <a:r>
              <a:rPr lang="en" sz="2220" u="sng">
                <a:latin typeface="Times New Roman"/>
                <a:ea typeface="Times New Roman"/>
                <a:cs typeface="Times New Roman"/>
                <a:sym typeface="Times New Roman"/>
              </a:rPr>
              <a:t> &amp; Financial- Put in their Integrity Profile</a:t>
            </a:r>
            <a:endParaRPr sz="2220" u="sng">
              <a:latin typeface="Times New Roman"/>
              <a:ea typeface="Times New Roman"/>
              <a:cs typeface="Times New Roman"/>
              <a:sym typeface="Times New Roman"/>
            </a:endParaRPr>
          </a:p>
        </p:txBody>
      </p:sp>
      <p:sp>
        <p:nvSpPr>
          <p:cNvPr id="97" name="Google Shape;97;p19"/>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Now let’s move on to the Financial questions. This will help us make sure we’re able to design the best options for you.  (go to client notes at the bottom of the contact profile on Integrity)</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rent or own your home? Mortgage/Rent Amount: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Total Monthly Household Income? (all sources)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currently have any life insurance? Company__________ Coverage Amount $__________ Premium $__________</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have long term or home health care (Life Insurance Living Benefits can help with LTC/HHC)? Company__________ </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Do you have anything else that acts like life insurance, such as anything that transfers upon your death such as mutual funds, brokerage accounts, IRAs, Annuities, etc?</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Who is your current Medicare company? (if they’re on Medicare, usually 65 or older)</a:t>
            </a:r>
            <a:endParaRPr sz="1600">
              <a:latin typeface="Times New Roman"/>
              <a:ea typeface="Times New Roman"/>
              <a:cs typeface="Times New Roman"/>
              <a:sym typeface="Times New Roman"/>
            </a:endParaRPr>
          </a:p>
        </p:txBody>
      </p:sp>
      <p:sp>
        <p:nvSpPr>
          <p:cNvPr id="103" name="Google Shape;103;p20"/>
          <p:cNvSpPr txBox="1"/>
          <p:nvPr>
            <p:ph type="title"/>
          </p:nvPr>
        </p:nvSpPr>
        <p:spPr>
          <a:xfrm>
            <a:off x="54100" y="720150"/>
            <a:ext cx="9090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120" u="sng">
                <a:latin typeface="Times New Roman"/>
                <a:ea typeface="Times New Roman"/>
                <a:cs typeface="Times New Roman"/>
                <a:sym typeface="Times New Roman"/>
              </a:rPr>
              <a:t>Step 5 (continued): Personal &amp; </a:t>
            </a:r>
            <a:r>
              <a:rPr lang="en" sz="2120" u="sng">
                <a:highlight>
                  <a:srgbClr val="F1C232"/>
                </a:highlight>
                <a:latin typeface="Times New Roman"/>
                <a:ea typeface="Times New Roman"/>
                <a:cs typeface="Times New Roman"/>
                <a:sym typeface="Times New Roman"/>
              </a:rPr>
              <a:t>Financial</a:t>
            </a:r>
            <a:r>
              <a:rPr lang="en" sz="2120" u="sng">
                <a:latin typeface="Times New Roman"/>
                <a:ea typeface="Times New Roman"/>
                <a:cs typeface="Times New Roman"/>
                <a:sym typeface="Times New Roman"/>
              </a:rPr>
              <a:t>  Inventory- Put in their Integrity Profile</a:t>
            </a:r>
            <a:endParaRPr sz="2120" u="sng">
              <a:latin typeface="Times New Roman"/>
              <a:ea typeface="Times New Roman"/>
              <a:cs typeface="Times New Roman"/>
              <a:sym typeface="Times New Roman"/>
            </a:endParaRPr>
          </a:p>
        </p:txBody>
      </p:sp>
      <p:sp>
        <p:nvSpPr>
          <p:cNvPr id="104" name="Google Shape;104;p20"/>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54100" y="720150"/>
            <a:ext cx="9003900" cy="572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u="sng">
                <a:latin typeface="Times New Roman"/>
                <a:ea typeface="Times New Roman"/>
                <a:cs typeface="Times New Roman"/>
                <a:sym typeface="Times New Roman"/>
              </a:rPr>
              <a:t>Step 6: Health Underwriting- Put info into their Integrity Profile</a:t>
            </a:r>
            <a:endParaRPr u="sng">
              <a:latin typeface="Times New Roman"/>
              <a:ea typeface="Times New Roman"/>
              <a:cs typeface="Times New Roman"/>
              <a:sym typeface="Times New Roman"/>
            </a:endParaRPr>
          </a:p>
        </p:txBody>
      </p:sp>
      <p:pic>
        <p:nvPicPr>
          <p:cNvPr id="110" name="Google Shape;110;p21"/>
          <p:cNvPicPr preferRelativeResize="0"/>
          <p:nvPr/>
        </p:nvPicPr>
        <p:blipFill>
          <a:blip r:embed="rId3">
            <a:alphaModFix/>
          </a:blip>
          <a:stretch>
            <a:fillRect/>
          </a:stretch>
        </p:blipFill>
        <p:spPr>
          <a:xfrm>
            <a:off x="708513" y="1469751"/>
            <a:ext cx="2061131" cy="1559443"/>
          </a:xfrm>
          <a:prstGeom prst="rect">
            <a:avLst/>
          </a:prstGeom>
          <a:noFill/>
          <a:ln>
            <a:noFill/>
          </a:ln>
        </p:spPr>
      </p:pic>
      <p:sp>
        <p:nvSpPr>
          <p:cNvPr id="111" name="Google Shape;111;p21"/>
          <p:cNvSpPr/>
          <p:nvPr/>
        </p:nvSpPr>
        <p:spPr>
          <a:xfrm>
            <a:off x="1216579" y="2073790"/>
            <a:ext cx="648600" cy="499800"/>
          </a:xfrm>
          <a:prstGeom prst="rect">
            <a:avLst/>
          </a:prstGeom>
          <a:noFill/>
          <a:ln cap="flat" cmpd="sng" w="38100">
            <a:solidFill>
              <a:srgbClr val="D1985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2" name="Google Shape;112;p21"/>
          <p:cNvPicPr preferRelativeResize="0"/>
          <p:nvPr/>
        </p:nvPicPr>
        <p:blipFill>
          <a:blip r:embed="rId4">
            <a:alphaModFix/>
          </a:blip>
          <a:stretch>
            <a:fillRect/>
          </a:stretch>
        </p:blipFill>
        <p:spPr>
          <a:xfrm>
            <a:off x="708513" y="1303112"/>
            <a:ext cx="1059366" cy="166640"/>
          </a:xfrm>
          <a:prstGeom prst="rect">
            <a:avLst/>
          </a:prstGeom>
          <a:noFill/>
          <a:ln>
            <a:noFill/>
          </a:ln>
        </p:spPr>
      </p:pic>
      <p:pic>
        <p:nvPicPr>
          <p:cNvPr id="113" name="Google Shape;113;p21"/>
          <p:cNvPicPr preferRelativeResize="0"/>
          <p:nvPr/>
        </p:nvPicPr>
        <p:blipFill>
          <a:blip r:embed="rId5">
            <a:alphaModFix/>
          </a:blip>
          <a:stretch>
            <a:fillRect/>
          </a:stretch>
        </p:blipFill>
        <p:spPr>
          <a:xfrm>
            <a:off x="1767886" y="1303112"/>
            <a:ext cx="949425" cy="166640"/>
          </a:xfrm>
          <a:prstGeom prst="rect">
            <a:avLst/>
          </a:prstGeom>
          <a:noFill/>
          <a:ln>
            <a:noFill/>
          </a:ln>
        </p:spPr>
      </p:pic>
      <p:sp>
        <p:nvSpPr>
          <p:cNvPr id="114" name="Google Shape;114;p21"/>
          <p:cNvSpPr txBox="1"/>
          <p:nvPr>
            <p:ph idx="1" type="body"/>
          </p:nvPr>
        </p:nvSpPr>
        <p:spPr>
          <a:xfrm>
            <a:off x="2897083" y="2956155"/>
            <a:ext cx="2929200" cy="499800"/>
          </a:xfrm>
          <a:prstGeom prst="rect">
            <a:avLst/>
          </a:prstGeom>
          <a:solidFill>
            <a:srgbClr val="58B7E7"/>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530">
                <a:solidFill>
                  <a:schemeClr val="lt1"/>
                </a:solidFill>
              </a:rPr>
              <a:t>Who are your doctors (primary care physician &amp; specialists)?</a:t>
            </a:r>
            <a:endParaRPr sz="1530">
              <a:solidFill>
                <a:schemeClr val="lt1"/>
              </a:solidFill>
            </a:endParaRPr>
          </a:p>
        </p:txBody>
      </p:sp>
      <p:pic>
        <p:nvPicPr>
          <p:cNvPr id="115" name="Google Shape;115;p21"/>
          <p:cNvPicPr preferRelativeResize="0"/>
          <p:nvPr/>
        </p:nvPicPr>
        <p:blipFill>
          <a:blip r:embed="rId6">
            <a:alphaModFix/>
          </a:blip>
          <a:stretch>
            <a:fillRect/>
          </a:stretch>
        </p:blipFill>
        <p:spPr>
          <a:xfrm>
            <a:off x="2547678" y="3456945"/>
            <a:ext cx="3278612" cy="1738751"/>
          </a:xfrm>
          <a:prstGeom prst="rect">
            <a:avLst/>
          </a:prstGeom>
          <a:noFill/>
          <a:ln>
            <a:noFill/>
          </a:ln>
        </p:spPr>
      </p:pic>
      <p:sp>
        <p:nvSpPr>
          <p:cNvPr id="116" name="Google Shape;116;p21"/>
          <p:cNvSpPr txBox="1"/>
          <p:nvPr>
            <p:ph idx="4294967295" type="subTitle"/>
          </p:nvPr>
        </p:nvSpPr>
        <p:spPr>
          <a:xfrm>
            <a:off x="5826289" y="2956155"/>
            <a:ext cx="2577300" cy="523800"/>
          </a:xfrm>
          <a:prstGeom prst="rect">
            <a:avLst/>
          </a:prstGeom>
          <a:solidFill>
            <a:srgbClr val="FF004C"/>
          </a:solidFill>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solidFill>
                  <a:schemeClr val="lt1"/>
                </a:solidFill>
              </a:rPr>
              <a:t>Let’s add your pharmacy &amp; prescriptions</a:t>
            </a:r>
            <a:endParaRPr>
              <a:solidFill>
                <a:schemeClr val="lt1"/>
              </a:solidFill>
            </a:endParaRPr>
          </a:p>
        </p:txBody>
      </p:sp>
      <p:pic>
        <p:nvPicPr>
          <p:cNvPr id="117" name="Google Shape;117;p21"/>
          <p:cNvPicPr preferRelativeResize="0"/>
          <p:nvPr/>
        </p:nvPicPr>
        <p:blipFill>
          <a:blip r:embed="rId7">
            <a:alphaModFix/>
          </a:blip>
          <a:stretch>
            <a:fillRect/>
          </a:stretch>
        </p:blipFill>
        <p:spPr>
          <a:xfrm>
            <a:off x="5826288" y="3479906"/>
            <a:ext cx="2577214" cy="1659180"/>
          </a:xfrm>
          <a:prstGeom prst="rect">
            <a:avLst/>
          </a:prstGeom>
          <a:noFill/>
          <a:ln>
            <a:noFill/>
          </a:ln>
        </p:spPr>
      </p:pic>
      <p:pic>
        <p:nvPicPr>
          <p:cNvPr id="118" name="Google Shape;118;p21"/>
          <p:cNvPicPr preferRelativeResize="0"/>
          <p:nvPr/>
        </p:nvPicPr>
        <p:blipFill>
          <a:blip r:embed="rId8">
            <a:alphaModFix/>
          </a:blip>
          <a:stretch>
            <a:fillRect/>
          </a:stretch>
        </p:blipFill>
        <p:spPr>
          <a:xfrm>
            <a:off x="5124892" y="1292847"/>
            <a:ext cx="3278607" cy="1639427"/>
          </a:xfrm>
          <a:prstGeom prst="rect">
            <a:avLst/>
          </a:prstGeom>
          <a:noFill/>
          <a:ln>
            <a:noFill/>
          </a:ln>
        </p:spPr>
      </p:pic>
      <p:sp>
        <p:nvSpPr>
          <p:cNvPr id="119" name="Google Shape;119;p21"/>
          <p:cNvSpPr txBox="1"/>
          <p:nvPr>
            <p:ph idx="4294967295" type="subTitle"/>
          </p:nvPr>
        </p:nvSpPr>
        <p:spPr>
          <a:xfrm>
            <a:off x="3275919" y="1584940"/>
            <a:ext cx="2577300" cy="1055100"/>
          </a:xfrm>
          <a:prstGeom prst="rect">
            <a:avLst/>
          </a:prstGeom>
          <a:solidFill>
            <a:srgbClr val="FF00C2"/>
          </a:solidFill>
        </p:spPr>
        <p:txBody>
          <a:bodyPr anchorCtr="0" anchor="ctr" bIns="91425" lIns="91425" spcFirstLastPara="1" rIns="91425" wrap="square" tIns="91425">
            <a:normAutofit fontScale="77500"/>
          </a:bodyPr>
          <a:lstStyle/>
          <a:p>
            <a:pPr indent="0" lvl="0" marL="0" rtl="0" algn="l">
              <a:spcBef>
                <a:spcPts val="0"/>
              </a:spcBef>
              <a:spcAft>
                <a:spcPts val="0"/>
              </a:spcAft>
              <a:buNone/>
            </a:pPr>
            <a:r>
              <a:rPr lang="en">
                <a:solidFill>
                  <a:schemeClr val="lt1"/>
                </a:solidFill>
              </a:rPr>
              <a:t>Let’s go over some basic health info.</a:t>
            </a:r>
            <a:endParaRPr>
              <a:solidFill>
                <a:schemeClr val="lt1"/>
              </a:solidFill>
            </a:endParaRPr>
          </a:p>
          <a:p>
            <a:pPr indent="0" lvl="0" marL="0" rtl="0" algn="l">
              <a:spcBef>
                <a:spcPts val="1200"/>
              </a:spcBef>
              <a:spcAft>
                <a:spcPts val="1200"/>
              </a:spcAft>
              <a:buNone/>
            </a:pPr>
            <a:r>
              <a:rPr lang="en">
                <a:solidFill>
                  <a:schemeClr val="lt1"/>
                </a:solidFill>
              </a:rPr>
              <a:t>What is your height &amp; weight?</a:t>
            </a:r>
            <a:endParaRPr>
              <a:solidFill>
                <a:schemeClr val="lt1"/>
              </a:solidFill>
            </a:endParaRPr>
          </a:p>
        </p:txBody>
      </p:sp>
      <p:pic>
        <p:nvPicPr>
          <p:cNvPr id="120" name="Google Shape;120;p21"/>
          <p:cNvPicPr preferRelativeResize="0"/>
          <p:nvPr/>
        </p:nvPicPr>
        <p:blipFill>
          <a:blip r:embed="rId9">
            <a:alphaModFix/>
          </a:blip>
          <a:stretch>
            <a:fillRect/>
          </a:stretch>
        </p:blipFill>
        <p:spPr>
          <a:xfrm>
            <a:off x="781857" y="3459201"/>
            <a:ext cx="1914447" cy="1700579"/>
          </a:xfrm>
          <a:prstGeom prst="rect">
            <a:avLst/>
          </a:prstGeom>
          <a:noFill/>
          <a:ln>
            <a:noFill/>
          </a:ln>
        </p:spPr>
      </p:pic>
      <p:sp>
        <p:nvSpPr>
          <p:cNvPr id="121" name="Google Shape;121;p21"/>
          <p:cNvSpPr txBox="1"/>
          <p:nvPr>
            <p:ph idx="4294967295" type="subTitle"/>
          </p:nvPr>
        </p:nvSpPr>
        <p:spPr>
          <a:xfrm>
            <a:off x="781868" y="2956155"/>
            <a:ext cx="1914300" cy="499800"/>
          </a:xfrm>
          <a:prstGeom prst="rect">
            <a:avLst/>
          </a:prstGeom>
          <a:solidFill>
            <a:srgbClr val="FFFF00"/>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729">
                <a:solidFill>
                  <a:schemeClr val="dk1"/>
                </a:solidFill>
              </a:rPr>
              <a:t>Are you a tobacco user?</a:t>
            </a:r>
            <a:endParaRPr sz="1729">
              <a:solidFill>
                <a:schemeClr val="dk1"/>
              </a:solidFill>
            </a:endParaRPr>
          </a:p>
        </p:txBody>
      </p:sp>
      <p:sp>
        <p:nvSpPr>
          <p:cNvPr id="122" name="Google Shape;122;p21"/>
          <p:cNvSpPr txBox="1"/>
          <p:nvPr>
            <p:ph type="title"/>
          </p:nvPr>
        </p:nvSpPr>
        <p:spPr>
          <a:xfrm>
            <a:off x="100" y="147450"/>
            <a:ext cx="9144000" cy="572700"/>
          </a:xfrm>
          <a:prstGeom prst="rect">
            <a:avLst/>
          </a:prstGeom>
          <a:solidFill>
            <a:srgbClr val="FF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0000FF"/>
                </a:solidFill>
                <a:latin typeface="Times New Roman"/>
                <a:ea typeface="Times New Roman"/>
                <a:cs typeface="Times New Roman"/>
                <a:sym typeface="Times New Roman"/>
              </a:rPr>
              <a:t>Legacy Safeguard Final Expense Presentation</a:t>
            </a:r>
            <a:endParaRPr b="1" u="sng">
              <a:solidFill>
                <a:srgbClr val="0000FF"/>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