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3e902ad5e1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3e902ad5e1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40b99b29e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40b99b29e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4a6f08c32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4a6f08c32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3e902ad5e1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3e902ad5e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3e902ad5e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3e902ad5e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3e902ad5e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3e902ad5e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3e902ad5e1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3e902ad5e1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b89d7a330d53b4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b89d7a330d53b4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3e902ad5e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3e902ad5e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3e902ad5e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3e902ad5e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3e902ad5e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3e902ad5e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3e902ad5e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3e902ad5e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3e902ad5e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3e902ad5e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3e902ad5e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3e902ad5e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3e902ad5e1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3e902ad5e1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jp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8.png"/><Relationship Id="rId8"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4294967295" type="title"/>
          </p:nvPr>
        </p:nvSpPr>
        <p:spPr>
          <a:xfrm>
            <a:off x="0" y="0"/>
            <a:ext cx="9144000" cy="4872600"/>
          </a:xfrm>
          <a:prstGeom prst="rect">
            <a:avLst/>
          </a:prstGeom>
          <a:solidFill>
            <a:srgbClr val="FF00FF"/>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6120">
                <a:solidFill>
                  <a:schemeClr val="lt1"/>
                </a:solidFill>
                <a:latin typeface="Times New Roman"/>
                <a:ea typeface="Times New Roman"/>
                <a:cs typeface="Times New Roman"/>
                <a:sym typeface="Times New Roman"/>
              </a:rPr>
              <a:t>Mortgage Protection</a:t>
            </a:r>
            <a:r>
              <a:rPr b="1" lang="en" sz="6120">
                <a:solidFill>
                  <a:schemeClr val="lt1"/>
                </a:solidFill>
                <a:latin typeface="Times New Roman"/>
                <a:ea typeface="Times New Roman"/>
                <a:cs typeface="Times New Roman"/>
                <a:sym typeface="Times New Roman"/>
              </a:rPr>
              <a:t> Presentation</a:t>
            </a:r>
            <a:endParaRPr b="1" sz="6120">
              <a:solidFill>
                <a:schemeClr val="lt1"/>
              </a:solidFill>
              <a:latin typeface="Times New Roman"/>
              <a:ea typeface="Times New Roman"/>
              <a:cs typeface="Times New Roman"/>
              <a:sym typeface="Times New Roman"/>
            </a:endParaRPr>
          </a:p>
          <a:p>
            <a:pPr indent="0" lvl="0" marL="0" rtl="0" algn="ctr">
              <a:spcBef>
                <a:spcPts val="0"/>
              </a:spcBef>
              <a:spcAft>
                <a:spcPts val="0"/>
              </a:spcAft>
              <a:buSzPts val="990"/>
              <a:buNone/>
            </a:pPr>
            <a:r>
              <a:rPr b="1" lang="en" sz="6120">
                <a:solidFill>
                  <a:schemeClr val="lt1"/>
                </a:solidFill>
                <a:latin typeface="Times New Roman"/>
                <a:ea typeface="Times New Roman"/>
                <a:cs typeface="Times New Roman"/>
                <a:sym typeface="Times New Roman"/>
              </a:rPr>
              <a:t>For </a:t>
            </a:r>
            <a:endParaRPr b="1" sz="6120">
              <a:solidFill>
                <a:schemeClr val="lt1"/>
              </a:solidFill>
              <a:latin typeface="Times New Roman"/>
              <a:ea typeface="Times New Roman"/>
              <a:cs typeface="Times New Roman"/>
              <a:sym typeface="Times New Roman"/>
            </a:endParaRPr>
          </a:p>
          <a:p>
            <a:pPr indent="0" lvl="0" marL="0" rtl="0" algn="ctr">
              <a:spcBef>
                <a:spcPts val="0"/>
              </a:spcBef>
              <a:spcAft>
                <a:spcPts val="0"/>
              </a:spcAft>
              <a:buSzPts val="990"/>
              <a:buNone/>
            </a:pPr>
            <a:r>
              <a:rPr b="1" lang="en" sz="6120">
                <a:solidFill>
                  <a:schemeClr val="lt1"/>
                </a:solidFill>
                <a:latin typeface="Times New Roman"/>
                <a:ea typeface="Times New Roman"/>
                <a:cs typeface="Times New Roman"/>
                <a:sym typeface="Times New Roman"/>
              </a:rPr>
              <a:t>Remote Video &amp; Telesales</a:t>
            </a:r>
            <a:endParaRPr b="1" sz="6120">
              <a:solidFill>
                <a:schemeClr val="lt1"/>
              </a:solidFill>
              <a:latin typeface="Times New Roman"/>
              <a:ea typeface="Times New Roman"/>
              <a:cs typeface="Times New Roman"/>
              <a:sym typeface="Times New Roman"/>
            </a:endParaRPr>
          </a:p>
          <a:p>
            <a:pPr indent="0" lvl="0" marL="0" rtl="0" algn="ctr">
              <a:spcBef>
                <a:spcPts val="0"/>
              </a:spcBef>
              <a:spcAft>
                <a:spcPts val="0"/>
              </a:spcAft>
              <a:buSzPts val="990"/>
              <a:buNone/>
            </a:pPr>
            <a:r>
              <a:rPr b="1" lang="en" sz="6120">
                <a:solidFill>
                  <a:schemeClr val="lt1"/>
                </a:solidFill>
                <a:latin typeface="Times New Roman"/>
                <a:ea typeface="Times New Roman"/>
                <a:cs typeface="Times New Roman"/>
                <a:sym typeface="Times New Roman"/>
              </a:rPr>
              <a:t>Appointments</a:t>
            </a:r>
            <a:endParaRPr b="1" sz="6120">
              <a:solidFill>
                <a:schemeClr val="lt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Mr./Ms. __________(First Name)  Now let’s move on to the Financial questions. This will help us make sure we’re able to design the best options for you.  (go to client notes at the bottom of the contact profile on Integrity)</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How long is your mortgage (ex. 30 years) ? </a:t>
            </a:r>
            <a:r>
              <a:rPr lang="en" sz="1600">
                <a:latin typeface="Times New Roman"/>
                <a:ea typeface="Times New Roman"/>
                <a:cs typeface="Times New Roman"/>
                <a:sym typeface="Times New Roman"/>
              </a:rPr>
              <a:t>__________</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Monthly Mortgage Amount: $__________</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Total Monthly Household Income? (all sources) $__________</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Total Monthly Expenses? $__________</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How much money do you save each month? $__________ </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Do you have anything else that acts like life insurance, such as anything that transfers upon your death such as mutual funds, brokerage accounts, IRAs, Annuities, etc?</a:t>
            </a:r>
            <a:endParaRPr sz="1600">
              <a:latin typeface="Times New Roman"/>
              <a:ea typeface="Times New Roman"/>
              <a:cs typeface="Times New Roman"/>
              <a:sym typeface="Times New Roman"/>
            </a:endParaRPr>
          </a:p>
        </p:txBody>
      </p:sp>
      <p:sp>
        <p:nvSpPr>
          <p:cNvPr id="154" name="Google Shape;154;p22"/>
          <p:cNvSpPr txBox="1"/>
          <p:nvPr>
            <p:ph type="title"/>
          </p:nvPr>
        </p:nvSpPr>
        <p:spPr>
          <a:xfrm>
            <a:off x="54100" y="720150"/>
            <a:ext cx="9090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2120" u="sng">
                <a:latin typeface="Times New Roman"/>
                <a:ea typeface="Times New Roman"/>
                <a:cs typeface="Times New Roman"/>
                <a:sym typeface="Times New Roman"/>
              </a:rPr>
              <a:t>Step 6 (continued): Personal &amp; </a:t>
            </a:r>
            <a:r>
              <a:rPr lang="en" sz="2120" u="sng">
                <a:highlight>
                  <a:srgbClr val="F1C232"/>
                </a:highlight>
                <a:latin typeface="Times New Roman"/>
                <a:ea typeface="Times New Roman"/>
                <a:cs typeface="Times New Roman"/>
                <a:sym typeface="Times New Roman"/>
              </a:rPr>
              <a:t>Financial</a:t>
            </a:r>
            <a:r>
              <a:rPr lang="en" sz="2120" u="sng">
                <a:latin typeface="Times New Roman"/>
                <a:ea typeface="Times New Roman"/>
                <a:cs typeface="Times New Roman"/>
                <a:sym typeface="Times New Roman"/>
              </a:rPr>
              <a:t> </a:t>
            </a:r>
            <a:r>
              <a:rPr lang="en" sz="2120" u="sng">
                <a:latin typeface="Times New Roman"/>
                <a:ea typeface="Times New Roman"/>
                <a:cs typeface="Times New Roman"/>
                <a:sym typeface="Times New Roman"/>
              </a:rPr>
              <a:t> Inventory- Put in their Integrity Profile</a:t>
            </a:r>
            <a:endParaRPr sz="2120" u="sng">
              <a:latin typeface="Times New Roman"/>
              <a:ea typeface="Times New Roman"/>
              <a:cs typeface="Times New Roman"/>
              <a:sym typeface="Times New Roman"/>
            </a:endParaRPr>
          </a:p>
        </p:txBody>
      </p:sp>
      <p:sp>
        <p:nvSpPr>
          <p:cNvPr id="155" name="Google Shape;155;p22"/>
          <p:cNvSpPr txBox="1"/>
          <p:nvPr>
            <p:ph type="title"/>
          </p:nvPr>
        </p:nvSpPr>
        <p:spPr>
          <a:xfrm>
            <a:off x="2044000" y="147450"/>
            <a:ext cx="4978200" cy="572700"/>
          </a:xfrm>
          <a:prstGeom prst="rect">
            <a:avLst/>
          </a:prstGeom>
          <a:solidFill>
            <a:srgbClr val="FF00FF"/>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Mortgage Protection Presentation</a:t>
            </a:r>
            <a:endParaRPr b="1" u="sng">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54100" y="1292850"/>
            <a:ext cx="8958000" cy="3535800"/>
          </a:xfrm>
          <a:prstGeom prst="rect">
            <a:avLst/>
          </a:prstGeom>
          <a:noFill/>
        </p:spPr>
        <p:txBody>
          <a:bodyPr anchorCtr="0" anchor="ctr" bIns="91425" lIns="91425" spcFirstLastPara="1" rIns="91425" wrap="square" tIns="91425">
            <a:noAutofit/>
          </a:bodyPr>
          <a:lstStyle/>
          <a:p>
            <a:pPr indent="-313690" lvl="0" marL="457200" rtl="0" algn="l">
              <a:spcBef>
                <a:spcPts val="0"/>
              </a:spcBef>
              <a:spcAft>
                <a:spcPts val="0"/>
              </a:spcAft>
              <a:buSzPts val="1340"/>
              <a:buFont typeface="Times New Roman"/>
              <a:buAutoNum type="arabicPeriod"/>
            </a:pPr>
            <a:r>
              <a:rPr b="1" i="1" lang="en" sz="1340" u="sng">
                <a:highlight>
                  <a:srgbClr val="FFFF00"/>
                </a:highlight>
                <a:latin typeface="Times New Roman"/>
                <a:ea typeface="Times New Roman"/>
                <a:cs typeface="Times New Roman"/>
                <a:sym typeface="Times New Roman"/>
              </a:rPr>
              <a:t>Mortgage Payoff </a:t>
            </a:r>
            <a:endParaRPr b="1" i="1" sz="1340" u="sng">
              <a:highlight>
                <a:srgbClr val="FFFF00"/>
              </a:highlight>
              <a:latin typeface="Times New Roman"/>
              <a:ea typeface="Times New Roman"/>
              <a:cs typeface="Times New Roman"/>
              <a:sym typeface="Times New Roman"/>
            </a:endParaRPr>
          </a:p>
          <a:p>
            <a:pPr indent="0" lvl="0" marL="457200" rtl="0" algn="l">
              <a:spcBef>
                <a:spcPts val="0"/>
              </a:spcBef>
              <a:spcAft>
                <a:spcPts val="0"/>
              </a:spcAft>
              <a:buSzPts val="990"/>
              <a:buNone/>
            </a:pPr>
            <a:r>
              <a:t/>
            </a:r>
            <a:endParaRPr b="1" i="1" sz="1340" u="sng">
              <a:latin typeface="Times New Roman"/>
              <a:ea typeface="Times New Roman"/>
              <a:cs typeface="Times New Roman"/>
              <a:sym typeface="Times New Roman"/>
            </a:endParaRPr>
          </a:p>
          <a:p>
            <a:pPr indent="-313689" lvl="2" marL="1371600" rtl="0" algn="l">
              <a:spcBef>
                <a:spcPts val="0"/>
              </a:spcBef>
              <a:spcAft>
                <a:spcPts val="0"/>
              </a:spcAft>
              <a:buSzPts val="1340"/>
              <a:buFont typeface="Times New Roman"/>
              <a:buAutoNum type="romanLcPeriod"/>
            </a:pPr>
            <a:r>
              <a:rPr lang="en" sz="1340">
                <a:latin typeface="Times New Roman"/>
                <a:ea typeface="Times New Roman"/>
                <a:cs typeface="Times New Roman"/>
                <a:sym typeface="Times New Roman"/>
              </a:rPr>
              <a:t>Most of my mortgage payoff clients are either benefit focused, “I need $_________(amount of their mortgage) of coverage”, what’s the cheapest plan I qualify for based on my health?</a:t>
            </a:r>
            <a:endParaRPr sz="1340">
              <a:latin typeface="Times New Roman"/>
              <a:ea typeface="Times New Roman"/>
              <a:cs typeface="Times New Roman"/>
              <a:sym typeface="Times New Roman"/>
            </a:endParaRPr>
          </a:p>
          <a:p>
            <a:pPr indent="0" lvl="0" marL="1371600" rtl="0" algn="l">
              <a:spcBef>
                <a:spcPts val="0"/>
              </a:spcBef>
              <a:spcAft>
                <a:spcPts val="0"/>
              </a:spcAft>
              <a:buSzPts val="990"/>
              <a:buNone/>
            </a:pPr>
            <a:r>
              <a:rPr lang="en" sz="1340">
                <a:latin typeface="Times New Roman"/>
                <a:ea typeface="Times New Roman"/>
                <a:cs typeface="Times New Roman"/>
                <a:sym typeface="Times New Roman"/>
              </a:rPr>
              <a:t>or </a:t>
            </a:r>
            <a:endParaRPr sz="1340">
              <a:latin typeface="Times New Roman"/>
              <a:ea typeface="Times New Roman"/>
              <a:cs typeface="Times New Roman"/>
              <a:sym typeface="Times New Roman"/>
            </a:endParaRPr>
          </a:p>
          <a:p>
            <a:pPr indent="-313689" lvl="2" marL="1371600" rtl="0" algn="l">
              <a:spcBef>
                <a:spcPts val="0"/>
              </a:spcBef>
              <a:spcAft>
                <a:spcPts val="0"/>
              </a:spcAft>
              <a:buSzPts val="1340"/>
              <a:buFont typeface="Times New Roman"/>
              <a:buAutoNum type="romanLcPeriod"/>
            </a:pPr>
            <a:r>
              <a:rPr lang="en" sz="1340">
                <a:latin typeface="Times New Roman"/>
                <a:ea typeface="Times New Roman"/>
                <a:cs typeface="Times New Roman"/>
                <a:sym typeface="Times New Roman"/>
              </a:rPr>
              <a:t>they are budget focused, “I can’t spend more than $100 or $200 per month” What’s the most coverage I can get for that $100 or $200?</a:t>
            </a:r>
            <a:endParaRPr sz="1340">
              <a:latin typeface="Times New Roman"/>
              <a:ea typeface="Times New Roman"/>
              <a:cs typeface="Times New Roman"/>
              <a:sym typeface="Times New Roman"/>
            </a:endParaRPr>
          </a:p>
          <a:p>
            <a:pPr indent="-313690" lvl="0" marL="457200" rtl="0" algn="l">
              <a:spcBef>
                <a:spcPts val="0"/>
              </a:spcBef>
              <a:spcAft>
                <a:spcPts val="0"/>
              </a:spcAft>
              <a:buSzPts val="1340"/>
              <a:buFont typeface="Times New Roman"/>
              <a:buChar char="-"/>
            </a:pPr>
            <a:r>
              <a:rPr b="1" i="1" lang="en" sz="1340">
                <a:latin typeface="Times New Roman"/>
                <a:ea typeface="Times New Roman"/>
                <a:cs typeface="Times New Roman"/>
                <a:sym typeface="Times New Roman"/>
              </a:rPr>
              <a:t>Are you benefit focused or budget focused? …….What’s that number? (meaning their coverage goal or budget)</a:t>
            </a:r>
            <a:endParaRPr b="1" i="1" sz="1340">
              <a:latin typeface="Times New Roman"/>
              <a:ea typeface="Times New Roman"/>
              <a:cs typeface="Times New Roman"/>
              <a:sym typeface="Times New Roman"/>
            </a:endParaRPr>
          </a:p>
          <a:p>
            <a:pPr indent="0" lvl="0" marL="0" rtl="0" algn="l">
              <a:spcBef>
                <a:spcPts val="0"/>
              </a:spcBef>
              <a:spcAft>
                <a:spcPts val="0"/>
              </a:spcAft>
              <a:buSzPts val="990"/>
              <a:buNone/>
            </a:pPr>
            <a:r>
              <a:t/>
            </a:r>
            <a:endParaRPr sz="1340">
              <a:latin typeface="Times New Roman"/>
              <a:ea typeface="Times New Roman"/>
              <a:cs typeface="Times New Roman"/>
              <a:sym typeface="Times New Roman"/>
            </a:endParaRPr>
          </a:p>
          <a:p>
            <a:pPr indent="-313690" lvl="0" marL="457200" rtl="0" algn="l">
              <a:spcBef>
                <a:spcPts val="0"/>
              </a:spcBef>
              <a:spcAft>
                <a:spcPts val="0"/>
              </a:spcAft>
              <a:buSzPts val="1340"/>
              <a:buFont typeface="Times New Roman"/>
              <a:buAutoNum type="arabicPeriod"/>
            </a:pPr>
            <a:r>
              <a:rPr b="1" i="1" lang="en" sz="1340" u="sng">
                <a:highlight>
                  <a:srgbClr val="00FFFF"/>
                </a:highlight>
                <a:latin typeface="Times New Roman"/>
                <a:ea typeface="Times New Roman"/>
                <a:cs typeface="Times New Roman"/>
                <a:sym typeface="Times New Roman"/>
              </a:rPr>
              <a:t>Equity Protection</a:t>
            </a:r>
            <a:endParaRPr b="1" i="1" sz="1340" u="sng">
              <a:highlight>
                <a:srgbClr val="00FFFF"/>
              </a:highlight>
              <a:latin typeface="Times New Roman"/>
              <a:ea typeface="Times New Roman"/>
              <a:cs typeface="Times New Roman"/>
              <a:sym typeface="Times New Roman"/>
            </a:endParaRPr>
          </a:p>
          <a:p>
            <a:pPr indent="0" lvl="0" marL="457200" rtl="0" algn="l">
              <a:spcBef>
                <a:spcPts val="0"/>
              </a:spcBef>
              <a:spcAft>
                <a:spcPts val="0"/>
              </a:spcAft>
              <a:buClr>
                <a:schemeClr val="dk1"/>
              </a:buClr>
              <a:buSzPts val="990"/>
              <a:buFont typeface="Arial"/>
              <a:buNone/>
            </a:pPr>
            <a:r>
              <a:t/>
            </a:r>
            <a:endParaRPr b="1" i="1" sz="1340" u="sng">
              <a:latin typeface="Times New Roman"/>
              <a:ea typeface="Times New Roman"/>
              <a:cs typeface="Times New Roman"/>
              <a:sym typeface="Times New Roman"/>
            </a:endParaRPr>
          </a:p>
          <a:p>
            <a:pPr indent="-313689" lvl="2" marL="1371600" rtl="0" algn="l">
              <a:spcBef>
                <a:spcPts val="0"/>
              </a:spcBef>
              <a:spcAft>
                <a:spcPts val="0"/>
              </a:spcAft>
              <a:buSzPts val="1340"/>
              <a:buFont typeface="Times New Roman"/>
              <a:buAutoNum type="romanLcPeriod"/>
            </a:pPr>
            <a:r>
              <a:rPr lang="en" sz="1340">
                <a:latin typeface="Times New Roman"/>
                <a:ea typeface="Times New Roman"/>
                <a:cs typeface="Times New Roman"/>
                <a:sym typeface="Times New Roman"/>
              </a:rPr>
              <a:t>Most of my equity protection clients  are either benefit focused, “I need $25,000 of coverage” what’s the cheapest plan I qualify for based on my health</a:t>
            </a:r>
            <a:endParaRPr sz="1340">
              <a:latin typeface="Times New Roman"/>
              <a:ea typeface="Times New Roman"/>
              <a:cs typeface="Times New Roman"/>
              <a:sym typeface="Times New Roman"/>
            </a:endParaRPr>
          </a:p>
          <a:p>
            <a:pPr indent="0" lvl="0" marL="1371600" rtl="0" algn="l">
              <a:spcBef>
                <a:spcPts val="0"/>
              </a:spcBef>
              <a:spcAft>
                <a:spcPts val="0"/>
              </a:spcAft>
              <a:buSzPts val="990"/>
              <a:buNone/>
            </a:pPr>
            <a:r>
              <a:rPr lang="en" sz="1340">
                <a:latin typeface="Times New Roman"/>
                <a:ea typeface="Times New Roman"/>
                <a:cs typeface="Times New Roman"/>
                <a:sym typeface="Times New Roman"/>
              </a:rPr>
              <a:t>or </a:t>
            </a:r>
            <a:endParaRPr sz="1340">
              <a:latin typeface="Times New Roman"/>
              <a:ea typeface="Times New Roman"/>
              <a:cs typeface="Times New Roman"/>
              <a:sym typeface="Times New Roman"/>
            </a:endParaRPr>
          </a:p>
          <a:p>
            <a:pPr indent="-313689" lvl="2" marL="1371600" rtl="0" algn="l">
              <a:spcBef>
                <a:spcPts val="0"/>
              </a:spcBef>
              <a:spcAft>
                <a:spcPts val="0"/>
              </a:spcAft>
              <a:buSzPts val="1340"/>
              <a:buFont typeface="Times New Roman"/>
              <a:buAutoNum type="romanLcPeriod"/>
            </a:pPr>
            <a:r>
              <a:rPr lang="en" sz="1340">
                <a:latin typeface="Times New Roman"/>
                <a:ea typeface="Times New Roman"/>
                <a:cs typeface="Times New Roman"/>
                <a:sym typeface="Times New Roman"/>
              </a:rPr>
              <a:t>they are budget focused, “I can’t spend more than $100 per month” What’s the most coverage I can get for that </a:t>
            </a:r>
            <a:endParaRPr sz="1340">
              <a:latin typeface="Times New Roman"/>
              <a:ea typeface="Times New Roman"/>
              <a:cs typeface="Times New Roman"/>
              <a:sym typeface="Times New Roman"/>
            </a:endParaRPr>
          </a:p>
          <a:p>
            <a:pPr indent="0" lvl="0" marL="1371600" rtl="0" algn="l">
              <a:spcBef>
                <a:spcPts val="0"/>
              </a:spcBef>
              <a:spcAft>
                <a:spcPts val="0"/>
              </a:spcAft>
              <a:buNone/>
            </a:pPr>
            <a:r>
              <a:t/>
            </a:r>
            <a:endParaRPr sz="1340">
              <a:latin typeface="Times New Roman"/>
              <a:ea typeface="Times New Roman"/>
              <a:cs typeface="Times New Roman"/>
              <a:sym typeface="Times New Roman"/>
            </a:endParaRPr>
          </a:p>
          <a:p>
            <a:pPr indent="-313690" lvl="0" marL="457200" rtl="0" algn="l">
              <a:spcBef>
                <a:spcPts val="0"/>
              </a:spcBef>
              <a:spcAft>
                <a:spcPts val="0"/>
              </a:spcAft>
              <a:buSzPts val="1340"/>
              <a:buFont typeface="Times New Roman"/>
              <a:buChar char="●"/>
            </a:pPr>
            <a:r>
              <a:rPr b="1" i="1" lang="en" sz="1340">
                <a:latin typeface="Times New Roman"/>
                <a:ea typeface="Times New Roman"/>
                <a:cs typeface="Times New Roman"/>
                <a:sym typeface="Times New Roman"/>
              </a:rPr>
              <a:t>Are you benefit focused or budget focused? …….What’s that number? (meaning their coverage goal or budget)</a:t>
            </a:r>
            <a:endParaRPr b="1" i="1" sz="1340">
              <a:latin typeface="Times New Roman"/>
              <a:ea typeface="Times New Roman"/>
              <a:cs typeface="Times New Roman"/>
              <a:sym typeface="Times New Roman"/>
            </a:endParaRPr>
          </a:p>
          <a:p>
            <a:pPr indent="0" lvl="0" marL="1371600" rtl="0" algn="l">
              <a:spcBef>
                <a:spcPts val="0"/>
              </a:spcBef>
              <a:spcAft>
                <a:spcPts val="0"/>
              </a:spcAft>
              <a:buSzPts val="990"/>
              <a:buNone/>
            </a:pPr>
            <a:r>
              <a:t/>
            </a:r>
            <a:endParaRPr sz="1340">
              <a:latin typeface="Times New Roman"/>
              <a:ea typeface="Times New Roman"/>
              <a:cs typeface="Times New Roman"/>
              <a:sym typeface="Times New Roman"/>
            </a:endParaRPr>
          </a:p>
        </p:txBody>
      </p:sp>
      <p:sp>
        <p:nvSpPr>
          <p:cNvPr id="161" name="Google Shape;161;p23"/>
          <p:cNvSpPr txBox="1"/>
          <p:nvPr>
            <p:ph type="title"/>
          </p:nvPr>
        </p:nvSpPr>
        <p:spPr>
          <a:xfrm>
            <a:off x="27000" y="664550"/>
            <a:ext cx="9090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2120" u="sng">
                <a:latin typeface="Times New Roman"/>
                <a:ea typeface="Times New Roman"/>
                <a:cs typeface="Times New Roman"/>
                <a:sym typeface="Times New Roman"/>
              </a:rPr>
              <a:t>Step 6 (continued): Personal &amp; </a:t>
            </a:r>
            <a:r>
              <a:rPr lang="en" sz="2120" u="sng">
                <a:highlight>
                  <a:srgbClr val="F1C232"/>
                </a:highlight>
                <a:latin typeface="Times New Roman"/>
                <a:ea typeface="Times New Roman"/>
                <a:cs typeface="Times New Roman"/>
                <a:sym typeface="Times New Roman"/>
              </a:rPr>
              <a:t>Financial</a:t>
            </a:r>
            <a:r>
              <a:rPr lang="en" sz="2120" u="sng">
                <a:latin typeface="Times New Roman"/>
                <a:ea typeface="Times New Roman"/>
                <a:cs typeface="Times New Roman"/>
                <a:sym typeface="Times New Roman"/>
              </a:rPr>
              <a:t>  Inventory- Put in their Integrity Profile</a:t>
            </a:r>
            <a:endParaRPr sz="2120" u="sng">
              <a:latin typeface="Times New Roman"/>
              <a:ea typeface="Times New Roman"/>
              <a:cs typeface="Times New Roman"/>
              <a:sym typeface="Times New Roman"/>
            </a:endParaRPr>
          </a:p>
        </p:txBody>
      </p:sp>
      <p:sp>
        <p:nvSpPr>
          <p:cNvPr id="162" name="Google Shape;162;p23"/>
          <p:cNvSpPr txBox="1"/>
          <p:nvPr>
            <p:ph type="title"/>
          </p:nvPr>
        </p:nvSpPr>
        <p:spPr>
          <a:xfrm>
            <a:off x="2044000" y="147450"/>
            <a:ext cx="4978200" cy="572700"/>
          </a:xfrm>
          <a:prstGeom prst="rect">
            <a:avLst/>
          </a:prstGeom>
          <a:solidFill>
            <a:srgbClr val="FF00FF"/>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Mortgage Protection Presentation</a:t>
            </a:r>
            <a:endParaRPr b="1" u="sng">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4"/>
          <p:cNvSpPr txBox="1"/>
          <p:nvPr>
            <p:ph type="title"/>
          </p:nvPr>
        </p:nvSpPr>
        <p:spPr>
          <a:xfrm>
            <a:off x="54100" y="1418125"/>
            <a:ext cx="8958000" cy="3410400"/>
          </a:xfrm>
          <a:prstGeom prst="rect">
            <a:avLst/>
          </a:prstGeom>
          <a:noFill/>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b="1" i="1" lang="en" sz="1600" u="sng">
                <a:highlight>
                  <a:srgbClr val="FFFF00"/>
                </a:highlight>
                <a:latin typeface="Times New Roman"/>
                <a:ea typeface="Times New Roman"/>
                <a:cs typeface="Times New Roman"/>
                <a:sym typeface="Times New Roman"/>
              </a:rPr>
              <a:t>If they want Mortgage Payoff</a:t>
            </a:r>
            <a:endParaRPr b="1" i="1" sz="1600" u="sng">
              <a:highlight>
                <a:srgbClr val="FFFF00"/>
              </a:highlight>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Mr./Ms. __________(First Name) I have a few options for you to write down</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At the top of your paper write $_____ of coverage &amp; living benefits for all products.</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Please write IUL, CBO, &amp; Payment Protector and leave some space by each one for some more info</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Beside IUL write permanent coverage, beside CBO write _____ years of coverage &amp; get all your money back, &amp; beside Term/Payment Protector write _____ years of coverage</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Beside the IUL write $_____ per month, beside the CBO write  $_____ per month, and beside Payment Protector write $______ per month</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If we can get you approved today, then which one best fits your goals, IUL, CBO, or Term/Payment Protector?</a:t>
            </a:r>
            <a:endParaRPr sz="1600">
              <a:latin typeface="Times New Roman"/>
              <a:ea typeface="Times New Roman"/>
              <a:cs typeface="Times New Roman"/>
              <a:sym typeface="Times New Roman"/>
            </a:endParaRPr>
          </a:p>
        </p:txBody>
      </p:sp>
      <p:sp>
        <p:nvSpPr>
          <p:cNvPr id="168" name="Google Shape;168;p24"/>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7: Present options-Menu</a:t>
            </a:r>
            <a:endParaRPr u="sng">
              <a:latin typeface="Times New Roman"/>
              <a:ea typeface="Times New Roman"/>
              <a:cs typeface="Times New Roman"/>
              <a:sym typeface="Times New Roman"/>
            </a:endParaRPr>
          </a:p>
        </p:txBody>
      </p:sp>
      <p:sp>
        <p:nvSpPr>
          <p:cNvPr id="169" name="Google Shape;169;p24"/>
          <p:cNvSpPr txBox="1"/>
          <p:nvPr>
            <p:ph type="title"/>
          </p:nvPr>
        </p:nvSpPr>
        <p:spPr>
          <a:xfrm>
            <a:off x="2044000" y="147450"/>
            <a:ext cx="4978200" cy="572700"/>
          </a:xfrm>
          <a:prstGeom prst="rect">
            <a:avLst/>
          </a:prstGeom>
          <a:solidFill>
            <a:srgbClr val="FF00FF"/>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Mortgage Protection Presentation</a:t>
            </a:r>
            <a:endParaRPr b="1" u="sng">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54100" y="1418125"/>
            <a:ext cx="8958000" cy="3410400"/>
          </a:xfrm>
          <a:prstGeom prst="rect">
            <a:avLst/>
          </a:prstGeom>
          <a:noFill/>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b="1" i="1" lang="en" sz="1600" u="sng">
                <a:highlight>
                  <a:srgbClr val="00FFFF"/>
                </a:highlight>
                <a:latin typeface="Times New Roman"/>
                <a:ea typeface="Times New Roman"/>
                <a:cs typeface="Times New Roman"/>
                <a:sym typeface="Times New Roman"/>
              </a:rPr>
              <a:t>If they need EQUITY PROTECTION (Simplified Issue Whol Life)</a:t>
            </a:r>
            <a:endParaRPr b="1" i="1" sz="1600" u="sng">
              <a:highlight>
                <a:srgbClr val="00FFFF"/>
              </a:highlight>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Mr./Ms. __________(First Name) I have a few options for you to write down</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Please write </a:t>
            </a:r>
            <a:r>
              <a:rPr lang="en" sz="1600">
                <a:latin typeface="Times New Roman"/>
                <a:ea typeface="Times New Roman"/>
                <a:cs typeface="Times New Roman"/>
                <a:sym typeface="Times New Roman"/>
              </a:rPr>
              <a:t>Gold</a:t>
            </a:r>
            <a:r>
              <a:rPr lang="en" sz="1600">
                <a:latin typeface="Times New Roman"/>
                <a:ea typeface="Times New Roman"/>
                <a:cs typeface="Times New Roman"/>
                <a:sym typeface="Times New Roman"/>
              </a:rPr>
              <a:t>, </a:t>
            </a:r>
            <a:r>
              <a:rPr lang="en" sz="1600">
                <a:latin typeface="Times New Roman"/>
                <a:ea typeface="Times New Roman"/>
                <a:cs typeface="Times New Roman"/>
                <a:sym typeface="Times New Roman"/>
              </a:rPr>
              <a:t>Silver</a:t>
            </a:r>
            <a:r>
              <a:rPr lang="en" sz="1600">
                <a:latin typeface="Times New Roman"/>
                <a:ea typeface="Times New Roman"/>
                <a:cs typeface="Times New Roman"/>
                <a:sym typeface="Times New Roman"/>
              </a:rPr>
              <a:t>, </a:t>
            </a:r>
            <a:r>
              <a:rPr lang="en" sz="1600">
                <a:latin typeface="Times New Roman"/>
                <a:ea typeface="Times New Roman"/>
                <a:cs typeface="Times New Roman"/>
                <a:sym typeface="Times New Roman"/>
              </a:rPr>
              <a:t>&amp; Bronze</a:t>
            </a:r>
            <a:r>
              <a:rPr lang="en" sz="1600">
                <a:latin typeface="Times New Roman"/>
                <a:ea typeface="Times New Roman"/>
                <a:cs typeface="Times New Roman"/>
                <a:sym typeface="Times New Roman"/>
              </a:rPr>
              <a:t> and leave some space by each one for some more info</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Beside </a:t>
            </a:r>
            <a:r>
              <a:rPr lang="en" sz="1600">
                <a:latin typeface="Times New Roman"/>
                <a:ea typeface="Times New Roman"/>
                <a:cs typeface="Times New Roman"/>
                <a:sym typeface="Times New Roman"/>
              </a:rPr>
              <a:t>gold</a:t>
            </a:r>
            <a:r>
              <a:rPr lang="en" sz="1600">
                <a:latin typeface="Times New Roman"/>
                <a:ea typeface="Times New Roman"/>
                <a:cs typeface="Times New Roman"/>
                <a:sym typeface="Times New Roman"/>
              </a:rPr>
              <a:t> write </a:t>
            </a:r>
            <a:r>
              <a:rPr lang="en" sz="1600">
                <a:latin typeface="Times New Roman"/>
                <a:ea typeface="Times New Roman"/>
                <a:cs typeface="Times New Roman"/>
                <a:sym typeface="Times New Roman"/>
              </a:rPr>
              <a:t>$$$ of</a:t>
            </a:r>
            <a:r>
              <a:rPr lang="en" sz="1600">
                <a:latin typeface="Times New Roman"/>
                <a:ea typeface="Times New Roman"/>
                <a:cs typeface="Times New Roman"/>
                <a:sym typeface="Times New Roman"/>
              </a:rPr>
              <a:t> coverage, beside </a:t>
            </a:r>
            <a:r>
              <a:rPr lang="en" sz="1600">
                <a:latin typeface="Times New Roman"/>
                <a:ea typeface="Times New Roman"/>
                <a:cs typeface="Times New Roman"/>
                <a:sym typeface="Times New Roman"/>
              </a:rPr>
              <a:t>silver</a:t>
            </a:r>
            <a:r>
              <a:rPr lang="en" sz="1600">
                <a:latin typeface="Times New Roman"/>
                <a:ea typeface="Times New Roman"/>
                <a:cs typeface="Times New Roman"/>
                <a:sym typeface="Times New Roman"/>
              </a:rPr>
              <a:t> write </a:t>
            </a:r>
            <a:r>
              <a:rPr lang="en" sz="1600">
                <a:latin typeface="Times New Roman"/>
                <a:ea typeface="Times New Roman"/>
                <a:cs typeface="Times New Roman"/>
                <a:sym typeface="Times New Roman"/>
              </a:rPr>
              <a:t>$$</a:t>
            </a:r>
            <a:r>
              <a:rPr lang="en" sz="1600">
                <a:latin typeface="Times New Roman"/>
                <a:ea typeface="Times New Roman"/>
                <a:cs typeface="Times New Roman"/>
                <a:sym typeface="Times New Roman"/>
              </a:rPr>
              <a:t> of coverage, beside </a:t>
            </a:r>
            <a:r>
              <a:rPr lang="en" sz="1600">
                <a:latin typeface="Times New Roman"/>
                <a:ea typeface="Times New Roman"/>
                <a:cs typeface="Times New Roman"/>
                <a:sym typeface="Times New Roman"/>
              </a:rPr>
              <a:t>bronze</a:t>
            </a:r>
            <a:r>
              <a:rPr lang="en" sz="1600">
                <a:latin typeface="Times New Roman"/>
                <a:ea typeface="Times New Roman"/>
                <a:cs typeface="Times New Roman"/>
                <a:sym typeface="Times New Roman"/>
              </a:rPr>
              <a:t> write </a:t>
            </a:r>
            <a:r>
              <a:rPr lang="en" sz="1600">
                <a:latin typeface="Times New Roman"/>
                <a:ea typeface="Times New Roman"/>
                <a:cs typeface="Times New Roman"/>
                <a:sym typeface="Times New Roman"/>
              </a:rPr>
              <a:t>$ coverage</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Beside the </a:t>
            </a:r>
            <a:r>
              <a:rPr lang="en" sz="1600">
                <a:latin typeface="Times New Roman"/>
                <a:ea typeface="Times New Roman"/>
                <a:cs typeface="Times New Roman"/>
                <a:sym typeface="Times New Roman"/>
              </a:rPr>
              <a:t>Gold</a:t>
            </a:r>
            <a:r>
              <a:rPr lang="en" sz="1600">
                <a:latin typeface="Times New Roman"/>
                <a:ea typeface="Times New Roman"/>
                <a:cs typeface="Times New Roman"/>
                <a:sym typeface="Times New Roman"/>
              </a:rPr>
              <a:t> </a:t>
            </a:r>
            <a:r>
              <a:rPr lang="en" sz="1600">
                <a:latin typeface="Times New Roman"/>
                <a:ea typeface="Times New Roman"/>
                <a:cs typeface="Times New Roman"/>
                <a:sym typeface="Times New Roman"/>
              </a:rPr>
              <a:t>$$$ of coverage </a:t>
            </a:r>
            <a:r>
              <a:rPr lang="en" sz="1600">
                <a:latin typeface="Times New Roman"/>
                <a:ea typeface="Times New Roman"/>
                <a:cs typeface="Times New Roman"/>
                <a:sym typeface="Times New Roman"/>
              </a:rPr>
              <a:t>write $</a:t>
            </a:r>
            <a:r>
              <a:rPr lang="en" sz="1600">
                <a:latin typeface="Times New Roman"/>
                <a:ea typeface="Times New Roman"/>
                <a:cs typeface="Times New Roman"/>
                <a:sym typeface="Times New Roman"/>
              </a:rPr>
              <a:t>$$</a:t>
            </a:r>
            <a:r>
              <a:rPr lang="en" sz="1600">
                <a:latin typeface="Times New Roman"/>
                <a:ea typeface="Times New Roman"/>
                <a:cs typeface="Times New Roman"/>
                <a:sym typeface="Times New Roman"/>
              </a:rPr>
              <a:t> per month, beside the </a:t>
            </a:r>
            <a:r>
              <a:rPr lang="en" sz="1600">
                <a:latin typeface="Times New Roman"/>
                <a:ea typeface="Times New Roman"/>
                <a:cs typeface="Times New Roman"/>
                <a:sym typeface="Times New Roman"/>
              </a:rPr>
              <a:t>silver</a:t>
            </a:r>
            <a:r>
              <a:rPr lang="en" sz="1600">
                <a:latin typeface="Times New Roman"/>
                <a:ea typeface="Times New Roman"/>
                <a:cs typeface="Times New Roman"/>
                <a:sym typeface="Times New Roman"/>
              </a:rPr>
              <a:t> $</a:t>
            </a:r>
            <a:r>
              <a:rPr lang="en" sz="1600">
                <a:latin typeface="Times New Roman"/>
                <a:ea typeface="Times New Roman"/>
                <a:cs typeface="Times New Roman"/>
                <a:sym typeface="Times New Roman"/>
              </a:rPr>
              <a:t>$ of coverage write $$</a:t>
            </a:r>
            <a:r>
              <a:rPr lang="en" sz="1600">
                <a:latin typeface="Times New Roman"/>
                <a:ea typeface="Times New Roman"/>
                <a:cs typeface="Times New Roman"/>
                <a:sym typeface="Times New Roman"/>
              </a:rPr>
              <a:t> per month, and </a:t>
            </a:r>
            <a:r>
              <a:rPr lang="en" sz="1600">
                <a:latin typeface="Times New Roman"/>
                <a:ea typeface="Times New Roman"/>
                <a:cs typeface="Times New Roman"/>
                <a:sym typeface="Times New Roman"/>
              </a:rPr>
              <a:t>basic</a:t>
            </a:r>
            <a:r>
              <a:rPr lang="en" sz="1600">
                <a:latin typeface="Times New Roman"/>
                <a:ea typeface="Times New Roman"/>
                <a:cs typeface="Times New Roman"/>
                <a:sym typeface="Times New Roman"/>
              </a:rPr>
              <a:t> </a:t>
            </a:r>
            <a:r>
              <a:rPr lang="en" sz="1600">
                <a:latin typeface="Times New Roman"/>
                <a:ea typeface="Times New Roman"/>
                <a:cs typeface="Times New Roman"/>
                <a:sym typeface="Times New Roman"/>
              </a:rPr>
              <a:t>the Bronze $ of coverage</a:t>
            </a:r>
            <a:r>
              <a:rPr lang="en" sz="1600">
                <a:latin typeface="Times New Roman"/>
                <a:ea typeface="Times New Roman"/>
                <a:cs typeface="Times New Roman"/>
                <a:sym typeface="Times New Roman"/>
              </a:rPr>
              <a:t> write $ per month</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If we can get you approved today, then which one best fits your goals, </a:t>
            </a:r>
            <a:r>
              <a:rPr lang="en" sz="1600">
                <a:latin typeface="Times New Roman"/>
                <a:ea typeface="Times New Roman"/>
                <a:cs typeface="Times New Roman"/>
                <a:sym typeface="Times New Roman"/>
              </a:rPr>
              <a:t>Gold</a:t>
            </a:r>
            <a:r>
              <a:rPr lang="en" sz="1600">
                <a:latin typeface="Times New Roman"/>
                <a:ea typeface="Times New Roman"/>
                <a:cs typeface="Times New Roman"/>
                <a:sym typeface="Times New Roman"/>
              </a:rPr>
              <a:t>, </a:t>
            </a:r>
            <a:r>
              <a:rPr lang="en" sz="1600">
                <a:latin typeface="Times New Roman"/>
                <a:ea typeface="Times New Roman"/>
                <a:cs typeface="Times New Roman"/>
                <a:sym typeface="Times New Roman"/>
              </a:rPr>
              <a:t>Silver</a:t>
            </a:r>
            <a:r>
              <a:rPr lang="en" sz="1600">
                <a:latin typeface="Times New Roman"/>
                <a:ea typeface="Times New Roman"/>
                <a:cs typeface="Times New Roman"/>
                <a:sym typeface="Times New Roman"/>
              </a:rPr>
              <a:t>, or </a:t>
            </a:r>
            <a:r>
              <a:rPr lang="en" sz="1600">
                <a:latin typeface="Times New Roman"/>
                <a:ea typeface="Times New Roman"/>
                <a:cs typeface="Times New Roman"/>
                <a:sym typeface="Times New Roman"/>
              </a:rPr>
              <a:t>Bronze</a:t>
            </a:r>
            <a:r>
              <a:rPr lang="en" sz="1600">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p:txBody>
      </p:sp>
      <p:sp>
        <p:nvSpPr>
          <p:cNvPr id="175" name="Google Shape;175;p25"/>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7: Present options-Menu</a:t>
            </a:r>
            <a:endParaRPr u="sng">
              <a:latin typeface="Times New Roman"/>
              <a:ea typeface="Times New Roman"/>
              <a:cs typeface="Times New Roman"/>
              <a:sym typeface="Times New Roman"/>
            </a:endParaRPr>
          </a:p>
        </p:txBody>
      </p:sp>
      <p:sp>
        <p:nvSpPr>
          <p:cNvPr id="176" name="Google Shape;176;p25"/>
          <p:cNvSpPr txBox="1"/>
          <p:nvPr>
            <p:ph type="title"/>
          </p:nvPr>
        </p:nvSpPr>
        <p:spPr>
          <a:xfrm>
            <a:off x="2044000" y="147450"/>
            <a:ext cx="4978200" cy="572700"/>
          </a:xfrm>
          <a:prstGeom prst="rect">
            <a:avLst/>
          </a:prstGeom>
          <a:solidFill>
            <a:srgbClr val="FF00FF"/>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Mortgage Protection Presentation</a:t>
            </a:r>
            <a:endParaRPr b="1" u="sng">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93000" y="1217650"/>
            <a:ext cx="8958000" cy="3620100"/>
          </a:xfrm>
          <a:prstGeom prst="rect">
            <a:avLst/>
          </a:prstGeom>
          <a:solidFill>
            <a:schemeClr val="lt1"/>
          </a:solidFill>
        </p:spPr>
        <p:txBody>
          <a:bodyPr anchorCtr="0" anchor="ctr" bIns="91425" lIns="91425" spcFirstLastPara="1" rIns="91425" wrap="square" tIns="91425">
            <a:normAutofit/>
          </a:bodyPr>
          <a:lstStyle/>
          <a:p>
            <a:pPr indent="0" lvl="0" marL="457200" rtl="0" algn="l">
              <a:spcBef>
                <a:spcPts val="0"/>
              </a:spcBef>
              <a:spcAft>
                <a:spcPts val="0"/>
              </a:spcAft>
              <a:buNone/>
            </a:pPr>
            <a:r>
              <a:rPr b="1" lang="en" sz="1600" u="sng">
                <a:latin typeface="Times New Roman"/>
                <a:ea typeface="Times New Roman"/>
                <a:cs typeface="Times New Roman"/>
                <a:sym typeface="Times New Roman"/>
              </a:rPr>
              <a:t>If they are fully confident in their decision</a:t>
            </a:r>
            <a:endParaRPr b="1" sz="1600" u="sng">
              <a:latin typeface="Times New Roman"/>
              <a:ea typeface="Times New Roman"/>
              <a:cs typeface="Times New Roman"/>
              <a:sym typeface="Times New Roman"/>
            </a:endParaRPr>
          </a:p>
          <a:p>
            <a:pPr indent="0" lvl="0" marL="457200" rtl="0" algn="l">
              <a:spcBef>
                <a:spcPts val="0"/>
              </a:spcBef>
              <a:spcAft>
                <a:spcPts val="0"/>
              </a:spcAft>
              <a:buNone/>
            </a:pPr>
            <a:r>
              <a:t/>
            </a:r>
            <a:endParaRPr b="1" sz="1600" u="sng">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Mr./Ms. __________(First Name) the _____________(</a:t>
            </a:r>
            <a:r>
              <a:rPr lang="en" sz="1600">
                <a:highlight>
                  <a:srgbClr val="FFFF00"/>
                </a:highlight>
                <a:latin typeface="Times New Roman"/>
                <a:ea typeface="Times New Roman"/>
                <a:cs typeface="Times New Roman"/>
                <a:sym typeface="Times New Roman"/>
              </a:rPr>
              <a:t>IUL/CBO/Payment Protector</a:t>
            </a:r>
            <a:r>
              <a:rPr lang="en" sz="1600">
                <a:latin typeface="Times New Roman"/>
                <a:ea typeface="Times New Roman"/>
                <a:cs typeface="Times New Roman"/>
                <a:sym typeface="Times New Roman"/>
              </a:rPr>
              <a:t>…or </a:t>
            </a:r>
            <a:r>
              <a:rPr lang="en" sz="1600">
                <a:highlight>
                  <a:srgbClr val="00FFFF"/>
                </a:highlight>
                <a:latin typeface="Times New Roman"/>
                <a:ea typeface="Times New Roman"/>
                <a:cs typeface="Times New Roman"/>
                <a:sym typeface="Times New Roman"/>
              </a:rPr>
              <a:t>Gold/Silver/Bronze for Equity Protection</a:t>
            </a:r>
            <a:r>
              <a:rPr lang="en" sz="1600">
                <a:latin typeface="Times New Roman"/>
                <a:ea typeface="Times New Roman"/>
                <a:cs typeface="Times New Roman"/>
                <a:sym typeface="Times New Roman"/>
              </a:rPr>
              <a:t>) sounds like a great choice to meet your goals. I’m opening the application now, and it should only take a few minutes to complete. It usually takes a few days or more to get a decision, but in some rare cases we could know at the end of the application</a:t>
            </a:r>
            <a:endParaRPr sz="1600">
              <a:latin typeface="Times New Roman"/>
              <a:ea typeface="Times New Roman"/>
              <a:cs typeface="Times New Roman"/>
              <a:sym typeface="Times New Roman"/>
            </a:endParaRPr>
          </a:p>
          <a:p>
            <a:pPr indent="0" lvl="0" marL="457200" rtl="0" algn="l">
              <a:spcBef>
                <a:spcPts val="0"/>
              </a:spcBef>
              <a:spcAft>
                <a:spcPts val="0"/>
              </a:spcAft>
              <a:buNone/>
            </a:pPr>
            <a:r>
              <a:t/>
            </a:r>
            <a:endParaRPr sz="1600">
              <a:latin typeface="Times New Roman"/>
              <a:ea typeface="Times New Roman"/>
              <a:cs typeface="Times New Roman"/>
              <a:sym typeface="Times New Roman"/>
            </a:endParaRPr>
          </a:p>
          <a:p>
            <a:pPr indent="457200" lvl="0" marL="0" rtl="0" algn="l">
              <a:spcBef>
                <a:spcPts val="0"/>
              </a:spcBef>
              <a:spcAft>
                <a:spcPts val="0"/>
              </a:spcAft>
              <a:buNone/>
            </a:pPr>
            <a:r>
              <a:rPr b="1" lang="en" sz="1600" u="sng">
                <a:latin typeface="Times New Roman"/>
                <a:ea typeface="Times New Roman"/>
                <a:cs typeface="Times New Roman"/>
                <a:sym typeface="Times New Roman"/>
              </a:rPr>
              <a:t>If they are unsure address concerns</a:t>
            </a:r>
            <a:endParaRPr b="1" sz="1600" u="sng">
              <a:latin typeface="Times New Roman"/>
              <a:ea typeface="Times New Roman"/>
              <a:cs typeface="Times New Roman"/>
              <a:sym typeface="Times New Roman"/>
            </a:endParaRPr>
          </a:p>
          <a:p>
            <a:pPr indent="0" lvl="0" marL="0" rtl="0" algn="l">
              <a:spcBef>
                <a:spcPts val="0"/>
              </a:spcBef>
              <a:spcAft>
                <a:spcPts val="0"/>
              </a:spcAft>
              <a:buNone/>
            </a:pPr>
            <a:r>
              <a:t/>
            </a:r>
            <a:endParaRPr b="1" sz="1600" u="sng">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If it’s the cost the suggest they drop down the face amount, or to Term or Payment Protector etc</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They don’t want to give their info for the app (social, banking etc) then reaffirm the reasons why they need it, and if they want coverage then the company will need this info just like their car insurance company needed it. </a:t>
            </a:r>
            <a:endParaRPr sz="1600">
              <a:latin typeface="Times New Roman"/>
              <a:ea typeface="Times New Roman"/>
              <a:cs typeface="Times New Roman"/>
              <a:sym typeface="Times New Roman"/>
            </a:endParaRPr>
          </a:p>
        </p:txBody>
      </p:sp>
      <p:sp>
        <p:nvSpPr>
          <p:cNvPr id="182" name="Google Shape;182;p26"/>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8: Reaffirm &amp; Address Concerns</a:t>
            </a:r>
            <a:endParaRPr u="sng">
              <a:latin typeface="Times New Roman"/>
              <a:ea typeface="Times New Roman"/>
              <a:cs typeface="Times New Roman"/>
              <a:sym typeface="Times New Roman"/>
            </a:endParaRPr>
          </a:p>
        </p:txBody>
      </p:sp>
      <p:sp>
        <p:nvSpPr>
          <p:cNvPr id="183" name="Google Shape;183;p26"/>
          <p:cNvSpPr txBox="1"/>
          <p:nvPr>
            <p:ph type="title"/>
          </p:nvPr>
        </p:nvSpPr>
        <p:spPr>
          <a:xfrm>
            <a:off x="2044000" y="147450"/>
            <a:ext cx="4978200" cy="572700"/>
          </a:xfrm>
          <a:prstGeom prst="rect">
            <a:avLst/>
          </a:prstGeom>
          <a:solidFill>
            <a:srgbClr val="FF00FF"/>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Mortgage Protection Presentation</a:t>
            </a:r>
            <a:endParaRPr b="1" u="sng">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7"/>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Mr./Ms. __________(First Name) I’m already most of the way through the application. It should only be a few more minutes. Please make sure you have your driver’s license, social, routing &amp; account number handy.</a:t>
            </a:r>
            <a:br>
              <a:rPr lang="en" sz="1600">
                <a:latin typeface="Times New Roman"/>
                <a:ea typeface="Times New Roman"/>
                <a:cs typeface="Times New Roman"/>
                <a:sym typeface="Times New Roman"/>
              </a:rPr>
            </a:b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App completed. Download it to save to their profile in Max, then do one of the following:</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b="1" lang="en" sz="1600" u="sng">
                <a:latin typeface="Times New Roman"/>
                <a:ea typeface="Times New Roman"/>
                <a:cs typeface="Times New Roman"/>
                <a:sym typeface="Times New Roman"/>
              </a:rPr>
              <a:t>Approved-</a:t>
            </a:r>
            <a:r>
              <a:rPr lang="en" sz="1600">
                <a:latin typeface="Times New Roman"/>
                <a:ea typeface="Times New Roman"/>
                <a:cs typeface="Times New Roman"/>
                <a:sym typeface="Times New Roman"/>
              </a:rPr>
              <a:t> let them know they were approved and be on the lookout for that policy within the next 10 business days</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b="1" lang="en" sz="1600" u="sng">
                <a:latin typeface="Times New Roman"/>
                <a:ea typeface="Times New Roman"/>
                <a:cs typeface="Times New Roman"/>
                <a:sym typeface="Times New Roman"/>
              </a:rPr>
              <a:t>Sent to underwriting-</a:t>
            </a:r>
            <a:r>
              <a:rPr lang="en" sz="1600">
                <a:latin typeface="Times New Roman"/>
                <a:ea typeface="Times New Roman"/>
                <a:cs typeface="Times New Roman"/>
                <a:sym typeface="Times New Roman"/>
              </a:rPr>
              <a:t> remind them it takes a few days or so to get a response, and you will stay in touch with them via text, emails, or calls to keep them updated. Reach out to let them know the results and get extra info if requested by carrier</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b="1" lang="en" sz="1600" u="sng">
                <a:latin typeface="Times New Roman"/>
                <a:ea typeface="Times New Roman"/>
                <a:cs typeface="Times New Roman"/>
                <a:sym typeface="Times New Roman"/>
              </a:rPr>
              <a:t>Declined-</a:t>
            </a:r>
            <a:r>
              <a:rPr lang="en" sz="1600">
                <a:latin typeface="Times New Roman"/>
                <a:ea typeface="Times New Roman"/>
                <a:cs typeface="Times New Roman"/>
                <a:sym typeface="Times New Roman"/>
              </a:rPr>
              <a:t> </a:t>
            </a:r>
            <a:r>
              <a:rPr lang="en" sz="1600">
                <a:latin typeface="Times New Roman"/>
                <a:ea typeface="Times New Roman"/>
                <a:cs typeface="Times New Roman"/>
                <a:sym typeface="Times New Roman"/>
              </a:rPr>
              <a:t>remind them it takes a few days or so to get a response, and you will stay in touch with them via text, emails, or calls to keep them updated. Do research to see who you can get the approved with. Reach back out when you’re ready.</a:t>
            </a:r>
            <a:endParaRPr sz="1600">
              <a:latin typeface="Times New Roman"/>
              <a:ea typeface="Times New Roman"/>
              <a:cs typeface="Times New Roman"/>
              <a:sym typeface="Times New Roman"/>
            </a:endParaRPr>
          </a:p>
        </p:txBody>
      </p:sp>
      <p:sp>
        <p:nvSpPr>
          <p:cNvPr id="189" name="Google Shape;189;p27"/>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9: Application- Go to carrier site to do app</a:t>
            </a:r>
            <a:endParaRPr u="sng">
              <a:latin typeface="Times New Roman"/>
              <a:ea typeface="Times New Roman"/>
              <a:cs typeface="Times New Roman"/>
              <a:sym typeface="Times New Roman"/>
            </a:endParaRPr>
          </a:p>
        </p:txBody>
      </p:sp>
      <p:sp>
        <p:nvSpPr>
          <p:cNvPr id="190" name="Google Shape;190;p27"/>
          <p:cNvSpPr txBox="1"/>
          <p:nvPr>
            <p:ph type="title"/>
          </p:nvPr>
        </p:nvSpPr>
        <p:spPr>
          <a:xfrm>
            <a:off x="2044000" y="147450"/>
            <a:ext cx="4978200" cy="572700"/>
          </a:xfrm>
          <a:prstGeom prst="rect">
            <a:avLst/>
          </a:prstGeom>
          <a:solidFill>
            <a:srgbClr val="FF00FF"/>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Mortgage Protection Presentation</a:t>
            </a:r>
            <a:endParaRPr b="1" u="sng">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8"/>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87350" lvl="0" marL="457200" rtl="0" algn="l">
              <a:spcBef>
                <a:spcPts val="0"/>
              </a:spcBef>
              <a:spcAft>
                <a:spcPts val="0"/>
              </a:spcAft>
              <a:buSzPts val="2500"/>
              <a:buFont typeface="Times New Roman"/>
              <a:buAutoNum type="arabicPeriod"/>
            </a:pPr>
            <a:r>
              <a:rPr lang="en" sz="2500">
                <a:latin typeface="Times New Roman"/>
                <a:ea typeface="Times New Roman"/>
                <a:cs typeface="Times New Roman"/>
                <a:sym typeface="Times New Roman"/>
              </a:rPr>
              <a:t>Create and save their profile in Max</a:t>
            </a:r>
            <a:endParaRPr sz="2500">
              <a:latin typeface="Times New Roman"/>
              <a:ea typeface="Times New Roman"/>
              <a:cs typeface="Times New Roman"/>
              <a:sym typeface="Times New Roman"/>
            </a:endParaRPr>
          </a:p>
          <a:p>
            <a:pPr indent="0" lvl="0" marL="457200" rtl="0" algn="l">
              <a:spcBef>
                <a:spcPts val="0"/>
              </a:spcBef>
              <a:spcAft>
                <a:spcPts val="0"/>
              </a:spcAft>
              <a:buNone/>
            </a:pPr>
            <a:r>
              <a:t/>
            </a:r>
            <a:endParaRPr sz="2500">
              <a:latin typeface="Times New Roman"/>
              <a:ea typeface="Times New Roman"/>
              <a:cs typeface="Times New Roman"/>
              <a:sym typeface="Times New Roman"/>
            </a:endParaRPr>
          </a:p>
          <a:p>
            <a:pPr indent="-387350" lvl="0" marL="457200" rtl="0" algn="l">
              <a:spcBef>
                <a:spcPts val="0"/>
              </a:spcBef>
              <a:spcAft>
                <a:spcPts val="0"/>
              </a:spcAft>
              <a:buSzPts val="2500"/>
              <a:buFont typeface="Times New Roman"/>
              <a:buAutoNum type="arabicPeriod"/>
            </a:pPr>
            <a:r>
              <a:rPr lang="en" sz="2500">
                <a:latin typeface="Times New Roman"/>
                <a:ea typeface="Times New Roman"/>
                <a:cs typeface="Times New Roman"/>
                <a:sym typeface="Times New Roman"/>
              </a:rPr>
              <a:t>Submit their business in max, copy the confirmation code, and save in their max profile</a:t>
            </a:r>
            <a:endParaRPr sz="2500">
              <a:latin typeface="Times New Roman"/>
              <a:ea typeface="Times New Roman"/>
              <a:cs typeface="Times New Roman"/>
              <a:sym typeface="Times New Roman"/>
            </a:endParaRPr>
          </a:p>
          <a:p>
            <a:pPr indent="0" lvl="0" marL="0" rtl="0" algn="l">
              <a:spcBef>
                <a:spcPts val="0"/>
              </a:spcBef>
              <a:spcAft>
                <a:spcPts val="0"/>
              </a:spcAft>
              <a:buNone/>
            </a:pPr>
            <a:r>
              <a:t/>
            </a:r>
            <a:endParaRPr sz="2500">
              <a:latin typeface="Times New Roman"/>
              <a:ea typeface="Times New Roman"/>
              <a:cs typeface="Times New Roman"/>
              <a:sym typeface="Times New Roman"/>
            </a:endParaRPr>
          </a:p>
          <a:p>
            <a:pPr indent="0" lvl="0" marL="0" rtl="0" algn="l">
              <a:spcBef>
                <a:spcPts val="0"/>
              </a:spcBef>
              <a:spcAft>
                <a:spcPts val="0"/>
              </a:spcAft>
              <a:buNone/>
            </a:pPr>
            <a:r>
              <a:t/>
            </a:r>
            <a:endParaRPr sz="2500">
              <a:latin typeface="Times New Roman"/>
              <a:ea typeface="Times New Roman"/>
              <a:cs typeface="Times New Roman"/>
              <a:sym typeface="Times New Roman"/>
            </a:endParaRPr>
          </a:p>
          <a:p>
            <a:pPr indent="0" lvl="0" marL="0" rtl="0" algn="l">
              <a:spcBef>
                <a:spcPts val="0"/>
              </a:spcBef>
              <a:spcAft>
                <a:spcPts val="0"/>
              </a:spcAft>
              <a:buNone/>
            </a:pPr>
            <a:r>
              <a:rPr lang="en" sz="2500">
                <a:latin typeface="Times New Roman"/>
                <a:ea typeface="Times New Roman"/>
                <a:cs typeface="Times New Roman"/>
                <a:sym typeface="Times New Roman"/>
              </a:rPr>
              <a:t>****optional- send a thank you card, client gift, etc</a:t>
            </a:r>
            <a:endParaRPr sz="2500">
              <a:latin typeface="Times New Roman"/>
              <a:ea typeface="Times New Roman"/>
              <a:cs typeface="Times New Roman"/>
              <a:sym typeface="Times New Roman"/>
            </a:endParaRPr>
          </a:p>
        </p:txBody>
      </p:sp>
      <p:sp>
        <p:nvSpPr>
          <p:cNvPr id="196" name="Google Shape;196;p28"/>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u="sng">
                <a:latin typeface="Times New Roman"/>
                <a:ea typeface="Times New Roman"/>
                <a:cs typeface="Times New Roman"/>
                <a:sym typeface="Times New Roman"/>
              </a:rPr>
              <a:t>Step 10: Submit Business</a:t>
            </a:r>
            <a:endParaRPr u="sng">
              <a:latin typeface="Times New Roman"/>
              <a:ea typeface="Times New Roman"/>
              <a:cs typeface="Times New Roman"/>
              <a:sym typeface="Times New Roman"/>
            </a:endParaRPr>
          </a:p>
        </p:txBody>
      </p:sp>
      <p:sp>
        <p:nvSpPr>
          <p:cNvPr id="197" name="Google Shape;197;p28"/>
          <p:cNvSpPr txBox="1"/>
          <p:nvPr>
            <p:ph type="title"/>
          </p:nvPr>
        </p:nvSpPr>
        <p:spPr>
          <a:xfrm>
            <a:off x="2044000" y="147450"/>
            <a:ext cx="4978200" cy="572700"/>
          </a:xfrm>
          <a:prstGeom prst="rect">
            <a:avLst/>
          </a:prstGeom>
          <a:solidFill>
            <a:srgbClr val="FF00FF"/>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Mortgage Protection Presentation</a:t>
            </a:r>
            <a:endParaRPr b="1" u="sng">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10 step sales presentation (overview)</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317182" lvl="0" marL="457200" rtl="0" algn="l">
              <a:spcBef>
                <a:spcPts val="0"/>
              </a:spcBef>
              <a:spcAft>
                <a:spcPts val="0"/>
              </a:spcAft>
              <a:buSzPct val="100000"/>
              <a:buAutoNum type="arabicPeriod"/>
            </a:pPr>
            <a:r>
              <a:rPr lang="en"/>
              <a:t>Introduction-booking the appointment/setting up one call close</a:t>
            </a:r>
            <a:endParaRPr/>
          </a:p>
          <a:p>
            <a:pPr indent="-317182" lvl="0" marL="457200" rtl="0" algn="l">
              <a:spcBef>
                <a:spcPts val="0"/>
              </a:spcBef>
              <a:spcAft>
                <a:spcPts val="0"/>
              </a:spcAft>
              <a:buSzPct val="100000"/>
              <a:buAutoNum type="arabicPeriod"/>
            </a:pPr>
            <a:r>
              <a:rPr lang="en"/>
              <a:t>Credibility - verification card/business card/verify my underwriter link</a:t>
            </a:r>
            <a:endParaRPr/>
          </a:p>
          <a:p>
            <a:pPr indent="-317182" lvl="0" marL="457200" rtl="0" algn="l">
              <a:spcBef>
                <a:spcPts val="0"/>
              </a:spcBef>
              <a:spcAft>
                <a:spcPts val="0"/>
              </a:spcAft>
              <a:buSzPct val="100000"/>
              <a:buAutoNum type="arabicPeriod"/>
            </a:pPr>
            <a:r>
              <a:rPr lang="en"/>
              <a:t>Discovery you die tomorrow who takes care of the home, who do you need to protect, if it’s an IUL, do they need it for coverage or growing money?</a:t>
            </a:r>
            <a:endParaRPr/>
          </a:p>
          <a:p>
            <a:pPr indent="-317182" lvl="0" marL="457200" rtl="0" algn="l">
              <a:spcBef>
                <a:spcPts val="0"/>
              </a:spcBef>
              <a:spcAft>
                <a:spcPts val="0"/>
              </a:spcAft>
              <a:buSzPct val="100000"/>
              <a:buAutoNum type="arabicPeriod"/>
            </a:pPr>
            <a:r>
              <a:rPr lang="en"/>
              <a:t>The process-medical field underwriter asking a lot of medical questions and finance questions to make sure we match you up with the company and product that best fit you were health and financial goals. You can’t buy you have to apply and we’re going to submit an application based on what you want.</a:t>
            </a:r>
            <a:endParaRPr/>
          </a:p>
          <a:p>
            <a:pPr indent="-317182" lvl="0" marL="457200" rtl="0" algn="l">
              <a:spcBef>
                <a:spcPts val="0"/>
              </a:spcBef>
              <a:spcAft>
                <a:spcPts val="0"/>
              </a:spcAft>
              <a:buSzPct val="100000"/>
              <a:buAutoNum type="arabicPeriod"/>
            </a:pPr>
            <a:r>
              <a:rPr lang="en"/>
              <a:t>Financial inventory/health inventory. For AUL’s and mortgage protection instead of asking for the budget I ask what they save every month so I can reverse engineer it.</a:t>
            </a:r>
            <a:endParaRPr/>
          </a:p>
          <a:p>
            <a:pPr indent="-317182" lvl="0" marL="457200" rtl="0" algn="l">
              <a:spcBef>
                <a:spcPts val="0"/>
              </a:spcBef>
              <a:spcAft>
                <a:spcPts val="0"/>
              </a:spcAft>
              <a:buSzPct val="100000"/>
              <a:buAutoNum type="arabicPeriod"/>
            </a:pPr>
            <a:r>
              <a:rPr lang="en"/>
              <a:t>Underwriting-for FEX use integrity, for IUL use Underwriting guides/cheat sheet</a:t>
            </a:r>
            <a:endParaRPr/>
          </a:p>
          <a:p>
            <a:pPr indent="-317182" lvl="0" marL="457200" rtl="0" algn="l">
              <a:spcBef>
                <a:spcPts val="0"/>
              </a:spcBef>
              <a:spcAft>
                <a:spcPts val="0"/>
              </a:spcAft>
              <a:buSzPct val="100000"/>
              <a:buAutoNum type="arabicPeriod"/>
            </a:pPr>
            <a:r>
              <a:rPr lang="en"/>
              <a:t>Present the three options that you drew up for their menu</a:t>
            </a:r>
            <a:endParaRPr/>
          </a:p>
          <a:p>
            <a:pPr indent="-317182" lvl="0" marL="457200" rtl="0" algn="l">
              <a:spcBef>
                <a:spcPts val="0"/>
              </a:spcBef>
              <a:spcAft>
                <a:spcPts val="0"/>
              </a:spcAft>
              <a:buSzPct val="100000"/>
              <a:buAutoNum type="arabicPeriod"/>
            </a:pPr>
            <a:r>
              <a:rPr lang="en"/>
              <a:t>Reaffirm and address concerns</a:t>
            </a:r>
            <a:endParaRPr/>
          </a:p>
          <a:p>
            <a:pPr indent="-317182" lvl="0" marL="457200" rtl="0" algn="l">
              <a:spcBef>
                <a:spcPts val="0"/>
              </a:spcBef>
              <a:spcAft>
                <a:spcPts val="0"/>
              </a:spcAft>
              <a:buSzPct val="100000"/>
              <a:buAutoNum type="arabicPeriod"/>
            </a:pPr>
            <a:r>
              <a:rPr lang="en"/>
              <a:t>Do the application</a:t>
            </a:r>
            <a:endParaRPr/>
          </a:p>
          <a:p>
            <a:pPr indent="-317182" lvl="0" marL="457200" rtl="0" algn="l">
              <a:spcBef>
                <a:spcPts val="0"/>
              </a:spcBef>
              <a:spcAft>
                <a:spcPts val="0"/>
              </a:spcAft>
              <a:buSzPct val="100000"/>
              <a:buAutoNum type="arabicPeriod"/>
            </a:pPr>
            <a:r>
              <a:rPr lang="en"/>
              <a:t>Submit business to (required) optional you can send a client gift or thank you card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Script</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Hello Mr./Ms. _________(first name). How are you? (Pause)</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My name is _____________. You requested some mortgage protection insurance, and listed your mortgage company as _______________, is that correct?</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As we both know, it is very important that we get this taken care of for you. I can set an appointment with you, or we can take a couple of minutes to take care of this right now. Can you grab a pen and paper? </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b="1" i="1" lang="en" sz="1600" u="sng">
                <a:latin typeface="Times New Roman"/>
                <a:ea typeface="Times New Roman"/>
                <a:cs typeface="Times New Roman"/>
                <a:sym typeface="Times New Roman"/>
              </a:rPr>
              <a:t>Appointment-</a:t>
            </a:r>
            <a:r>
              <a:rPr lang="en" sz="1600">
                <a:latin typeface="Times New Roman"/>
                <a:ea typeface="Times New Roman"/>
                <a:cs typeface="Times New Roman"/>
                <a:sym typeface="Times New Roman"/>
              </a:rPr>
              <a:t> shoot for same day or next day appointment. Offer 2 times (ex. 9am or 1pm, etc) After they choose a time, add it to your calendar, move to step 2, then you’re done until your appointment.</a:t>
            </a:r>
            <a:endParaRPr b="1" i="1" sz="1600" u="sng">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b="1" i="1" lang="en" sz="1600" u="sng">
                <a:latin typeface="Times New Roman"/>
                <a:ea typeface="Times New Roman"/>
                <a:cs typeface="Times New Roman"/>
                <a:sym typeface="Times New Roman"/>
              </a:rPr>
              <a:t>They’re ready now-</a:t>
            </a:r>
            <a:r>
              <a:rPr lang="en" sz="1600">
                <a:latin typeface="Times New Roman"/>
                <a:ea typeface="Times New Roman"/>
                <a:cs typeface="Times New Roman"/>
                <a:sym typeface="Times New Roman"/>
              </a:rPr>
              <a:t> move to step 2</a:t>
            </a:r>
            <a:endParaRPr sz="1600">
              <a:latin typeface="Times New Roman"/>
              <a:ea typeface="Times New Roman"/>
              <a:cs typeface="Times New Roman"/>
              <a:sym typeface="Times New Roman"/>
            </a:endParaRPr>
          </a:p>
        </p:txBody>
      </p:sp>
      <p:sp>
        <p:nvSpPr>
          <p:cNvPr id="66" name="Google Shape;66;p15"/>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1: Introduction- Booking the Appointment</a:t>
            </a:r>
            <a:endParaRPr u="sng">
              <a:latin typeface="Times New Roman"/>
              <a:ea typeface="Times New Roman"/>
              <a:cs typeface="Times New Roman"/>
              <a:sym typeface="Times New Roman"/>
            </a:endParaRPr>
          </a:p>
        </p:txBody>
      </p:sp>
      <p:sp>
        <p:nvSpPr>
          <p:cNvPr id="67" name="Google Shape;67;p15"/>
          <p:cNvSpPr txBox="1"/>
          <p:nvPr>
            <p:ph type="title"/>
          </p:nvPr>
        </p:nvSpPr>
        <p:spPr>
          <a:xfrm>
            <a:off x="2044000" y="147450"/>
            <a:ext cx="4978200" cy="572700"/>
          </a:xfrm>
          <a:prstGeom prst="rect">
            <a:avLst/>
          </a:prstGeom>
          <a:solidFill>
            <a:srgbClr val="FF00FF"/>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Mortgage Protection</a:t>
            </a:r>
            <a:r>
              <a:rPr b="1" lang="en" u="sng">
                <a:latin typeface="Times New Roman"/>
                <a:ea typeface="Times New Roman"/>
                <a:cs typeface="Times New Roman"/>
                <a:sym typeface="Times New Roman"/>
              </a:rPr>
              <a:t> Presentation</a:t>
            </a:r>
            <a:endParaRPr b="1" u="sng">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Mr./Ms. __________(First Name) I’m going to give you my information to verify who I am. Can you receive texts on this number? Is it a </a:t>
            </a:r>
            <a:r>
              <a:rPr lang="en" sz="1600">
                <a:latin typeface="Times New Roman"/>
                <a:ea typeface="Times New Roman"/>
                <a:cs typeface="Times New Roman"/>
                <a:sym typeface="Times New Roman"/>
              </a:rPr>
              <a:t>smartphone</a:t>
            </a:r>
            <a:r>
              <a:rPr lang="en" sz="1600">
                <a:latin typeface="Times New Roman"/>
                <a:ea typeface="Times New Roman"/>
                <a:cs typeface="Times New Roman"/>
                <a:sym typeface="Times New Roman"/>
              </a:rPr>
              <a:t>, such as an iPhone or Android, so I can text you a link?</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b="1" i="1" lang="en" sz="1600" u="sng">
                <a:latin typeface="Times New Roman"/>
                <a:ea typeface="Times New Roman"/>
                <a:cs typeface="Times New Roman"/>
                <a:sym typeface="Times New Roman"/>
              </a:rPr>
              <a:t>Smartphone-</a:t>
            </a:r>
            <a:r>
              <a:rPr lang="en" sz="1600">
                <a:latin typeface="Times New Roman"/>
                <a:ea typeface="Times New Roman"/>
                <a:cs typeface="Times New Roman"/>
                <a:sym typeface="Times New Roman"/>
              </a:rPr>
              <a:t> Text them your agent verification link (if they have a </a:t>
            </a:r>
            <a:r>
              <a:rPr lang="en" sz="1600">
                <a:latin typeface="Times New Roman"/>
                <a:ea typeface="Times New Roman"/>
                <a:cs typeface="Times New Roman"/>
                <a:sym typeface="Times New Roman"/>
              </a:rPr>
              <a:t>smartphone</a:t>
            </a:r>
            <a:r>
              <a:rPr lang="en" sz="1600">
                <a:latin typeface="Times New Roman"/>
                <a:ea typeface="Times New Roman"/>
                <a:cs typeface="Times New Roman"/>
                <a:sym typeface="Times New Roman"/>
              </a:rPr>
              <a:t>)</a:t>
            </a:r>
            <a:endParaRPr b="1" i="1" sz="1600" u="sng">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b="1" i="1" lang="en" sz="1600" u="sng">
                <a:latin typeface="Times New Roman"/>
                <a:ea typeface="Times New Roman"/>
                <a:cs typeface="Times New Roman"/>
                <a:sym typeface="Times New Roman"/>
              </a:rPr>
              <a:t>Can receive texts, but NOT a smartphone-</a:t>
            </a:r>
            <a:r>
              <a:rPr lang="en" sz="1600">
                <a:latin typeface="Times New Roman"/>
                <a:ea typeface="Times New Roman"/>
                <a:cs typeface="Times New Roman"/>
                <a:sym typeface="Times New Roman"/>
              </a:rPr>
              <a:t> text them a picture of your agent verification card/business card</a:t>
            </a:r>
            <a:endParaRPr b="1" i="1" sz="1600" u="sng">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b="1" i="1" lang="en" sz="1600" u="sng">
                <a:latin typeface="Times New Roman"/>
                <a:ea typeface="Times New Roman"/>
                <a:cs typeface="Times New Roman"/>
                <a:sym typeface="Times New Roman"/>
              </a:rPr>
              <a:t>Can’t receive texts-</a:t>
            </a:r>
            <a:r>
              <a:rPr lang="en" sz="1600">
                <a:latin typeface="Times New Roman"/>
                <a:ea typeface="Times New Roman"/>
                <a:cs typeface="Times New Roman"/>
                <a:sym typeface="Times New Roman"/>
              </a:rPr>
              <a:t> Ask them to write down your name, phone number, &amp; NPN</a:t>
            </a:r>
            <a:endParaRPr sz="1600">
              <a:latin typeface="Times New Roman"/>
              <a:ea typeface="Times New Roman"/>
              <a:cs typeface="Times New Roman"/>
              <a:sym typeface="Times New Roman"/>
            </a:endParaRPr>
          </a:p>
        </p:txBody>
      </p:sp>
      <p:sp>
        <p:nvSpPr>
          <p:cNvPr id="73" name="Google Shape;73;p16"/>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u="sng">
                <a:latin typeface="Times New Roman"/>
                <a:ea typeface="Times New Roman"/>
                <a:cs typeface="Times New Roman"/>
                <a:sym typeface="Times New Roman"/>
              </a:rPr>
              <a:t>Step 2: Credibility- who you are</a:t>
            </a:r>
            <a:endParaRPr u="sng">
              <a:latin typeface="Times New Roman"/>
              <a:ea typeface="Times New Roman"/>
              <a:cs typeface="Times New Roman"/>
              <a:sym typeface="Times New Roman"/>
            </a:endParaRPr>
          </a:p>
        </p:txBody>
      </p:sp>
      <p:sp>
        <p:nvSpPr>
          <p:cNvPr id="74" name="Google Shape;74;p16"/>
          <p:cNvSpPr txBox="1"/>
          <p:nvPr>
            <p:ph type="title"/>
          </p:nvPr>
        </p:nvSpPr>
        <p:spPr>
          <a:xfrm>
            <a:off x="2044000" y="147450"/>
            <a:ext cx="4978200" cy="572700"/>
          </a:xfrm>
          <a:prstGeom prst="rect">
            <a:avLst/>
          </a:prstGeom>
          <a:solidFill>
            <a:srgbClr val="FF00FF"/>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Mortgage Protection Presentation</a:t>
            </a:r>
            <a:endParaRPr b="1" u="sng">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93000" y="1195525"/>
            <a:ext cx="8958000" cy="3633000"/>
          </a:xfrm>
          <a:prstGeom prst="rect">
            <a:avLst/>
          </a:prstGeom>
          <a:noFill/>
        </p:spPr>
        <p:txBody>
          <a:bodyPr anchorCtr="0" anchor="ctr" bIns="91425" lIns="91425" spcFirstLastPara="1" rIns="91425" wrap="square" tIns="91425">
            <a:noAutofit/>
          </a:bodyPr>
          <a:lstStyle/>
          <a:p>
            <a:pPr indent="-313690" lvl="0" marL="457200" rtl="0" algn="l">
              <a:spcBef>
                <a:spcPts val="0"/>
              </a:spcBef>
              <a:spcAft>
                <a:spcPts val="0"/>
              </a:spcAft>
              <a:buSzPts val="1340"/>
              <a:buFont typeface="Times New Roman"/>
              <a:buAutoNum type="arabicPeriod"/>
            </a:pPr>
            <a:r>
              <a:rPr lang="en" sz="1340">
                <a:latin typeface="Times New Roman"/>
                <a:ea typeface="Times New Roman"/>
                <a:cs typeface="Times New Roman"/>
                <a:sym typeface="Times New Roman"/>
              </a:rPr>
              <a:t>Mr./Ms. __________(First Name) what would be the plan if you didn’t have mortgage protection, and got sick or passed away? For example, would your spouse be able to pay the mortgage, or will they have to sell the house and downsize, do a reverse mortgage, etc.?</a:t>
            </a:r>
            <a:endParaRPr sz="1340">
              <a:latin typeface="Times New Roman"/>
              <a:ea typeface="Times New Roman"/>
              <a:cs typeface="Times New Roman"/>
              <a:sym typeface="Times New Roman"/>
            </a:endParaRPr>
          </a:p>
          <a:p>
            <a:pPr indent="0" lvl="0" marL="457200" rtl="0" algn="l">
              <a:spcBef>
                <a:spcPts val="0"/>
              </a:spcBef>
              <a:spcAft>
                <a:spcPts val="0"/>
              </a:spcAft>
              <a:buSzPts val="990"/>
              <a:buNone/>
            </a:pPr>
            <a:r>
              <a:t/>
            </a:r>
            <a:endParaRPr sz="1340">
              <a:highlight>
                <a:srgbClr val="00FFFF"/>
              </a:highlight>
              <a:latin typeface="Times New Roman"/>
              <a:ea typeface="Times New Roman"/>
              <a:cs typeface="Times New Roman"/>
              <a:sym typeface="Times New Roman"/>
            </a:endParaRPr>
          </a:p>
          <a:p>
            <a:pPr indent="-313690" lvl="0" marL="457200" rtl="0" algn="l">
              <a:spcBef>
                <a:spcPts val="0"/>
              </a:spcBef>
              <a:spcAft>
                <a:spcPts val="0"/>
              </a:spcAft>
              <a:buSzPts val="1340"/>
              <a:buFont typeface="Times New Roman"/>
              <a:buAutoNum type="arabicPeriod"/>
            </a:pPr>
            <a:r>
              <a:rPr lang="en" sz="1340">
                <a:latin typeface="Times New Roman"/>
                <a:ea typeface="Times New Roman"/>
                <a:cs typeface="Times New Roman"/>
                <a:sym typeface="Times New Roman"/>
              </a:rPr>
              <a:t>There are a few options people typically choose from, depending on their goals, health history, age, &amp; budget. I’m going to go over them briefly now.</a:t>
            </a:r>
            <a:endParaRPr sz="1340">
              <a:latin typeface="Times New Roman"/>
              <a:ea typeface="Times New Roman"/>
              <a:cs typeface="Times New Roman"/>
              <a:sym typeface="Times New Roman"/>
            </a:endParaRPr>
          </a:p>
          <a:p>
            <a:pPr indent="-313690" lvl="0" marL="457200" rtl="0" algn="l">
              <a:spcBef>
                <a:spcPts val="0"/>
              </a:spcBef>
              <a:spcAft>
                <a:spcPts val="0"/>
              </a:spcAft>
              <a:buSzPts val="1340"/>
              <a:buFont typeface="Times New Roman"/>
              <a:buAutoNum type="arabicPeriod"/>
            </a:pPr>
            <a:r>
              <a:rPr lang="en" sz="1340">
                <a:latin typeface="Times New Roman"/>
                <a:ea typeface="Times New Roman"/>
                <a:cs typeface="Times New Roman"/>
                <a:sym typeface="Times New Roman"/>
              </a:rPr>
              <a:t>All of these products will have a death benefit and living benefits (explain to client)</a:t>
            </a:r>
            <a:endParaRPr sz="1340">
              <a:latin typeface="Times New Roman"/>
              <a:ea typeface="Times New Roman"/>
              <a:cs typeface="Times New Roman"/>
              <a:sym typeface="Times New Roman"/>
            </a:endParaRPr>
          </a:p>
          <a:p>
            <a:pPr indent="-313690" lvl="1" marL="914400" rtl="0" algn="l">
              <a:spcBef>
                <a:spcPts val="0"/>
              </a:spcBef>
              <a:spcAft>
                <a:spcPts val="0"/>
              </a:spcAft>
              <a:buSzPts val="1340"/>
              <a:buFont typeface="Times New Roman"/>
              <a:buAutoNum type="alphaLcPeriod"/>
            </a:pPr>
            <a:r>
              <a:rPr lang="en" sz="1340">
                <a:latin typeface="Times New Roman"/>
                <a:ea typeface="Times New Roman"/>
                <a:cs typeface="Times New Roman"/>
                <a:sym typeface="Times New Roman"/>
              </a:rPr>
              <a:t>IUL- pays off all or some of the mortgage, but is more costly, and can be harder to qualify for based on health concerns &amp; age. A great option for permanent coverage, grow cash value, &amp; provide living benefits</a:t>
            </a:r>
            <a:endParaRPr sz="1340">
              <a:latin typeface="Times New Roman"/>
              <a:ea typeface="Times New Roman"/>
              <a:cs typeface="Times New Roman"/>
              <a:sym typeface="Times New Roman"/>
            </a:endParaRPr>
          </a:p>
          <a:p>
            <a:pPr indent="-313690" lvl="1" marL="914400" rtl="0" algn="l">
              <a:spcBef>
                <a:spcPts val="0"/>
              </a:spcBef>
              <a:spcAft>
                <a:spcPts val="0"/>
              </a:spcAft>
              <a:buSzPts val="1340"/>
              <a:buFont typeface="Times New Roman"/>
              <a:buAutoNum type="alphaLcPeriod"/>
            </a:pPr>
            <a:r>
              <a:rPr lang="en" sz="1340">
                <a:latin typeface="Times New Roman"/>
                <a:ea typeface="Times New Roman"/>
                <a:cs typeface="Times New Roman"/>
                <a:sym typeface="Times New Roman"/>
              </a:rPr>
              <a:t>CBO- term that pays all or some of the </a:t>
            </a:r>
            <a:r>
              <a:rPr lang="en" sz="1340">
                <a:latin typeface="Times New Roman"/>
                <a:ea typeface="Times New Roman"/>
                <a:cs typeface="Times New Roman"/>
                <a:sym typeface="Times New Roman"/>
              </a:rPr>
              <a:t>mortgage</a:t>
            </a:r>
            <a:r>
              <a:rPr lang="en" sz="1340">
                <a:latin typeface="Times New Roman"/>
                <a:ea typeface="Times New Roman"/>
                <a:cs typeface="Times New Roman"/>
                <a:sym typeface="Times New Roman"/>
              </a:rPr>
              <a:t>, It costs a little more than regular term, but at the end of the term you get all your money back, so in the end you were covered for free.</a:t>
            </a:r>
            <a:endParaRPr sz="1340">
              <a:latin typeface="Times New Roman"/>
              <a:ea typeface="Times New Roman"/>
              <a:cs typeface="Times New Roman"/>
              <a:sym typeface="Times New Roman"/>
            </a:endParaRPr>
          </a:p>
          <a:p>
            <a:pPr indent="-313690" lvl="1" marL="914400" rtl="0" algn="l">
              <a:spcBef>
                <a:spcPts val="0"/>
              </a:spcBef>
              <a:spcAft>
                <a:spcPts val="0"/>
              </a:spcAft>
              <a:buSzPts val="1340"/>
              <a:buFont typeface="Times New Roman"/>
              <a:buAutoNum type="alphaLcPeriod"/>
            </a:pPr>
            <a:r>
              <a:rPr lang="en" sz="1340">
                <a:latin typeface="Times New Roman"/>
                <a:ea typeface="Times New Roman"/>
                <a:cs typeface="Times New Roman"/>
                <a:sym typeface="Times New Roman"/>
              </a:rPr>
              <a:t>Payment Protector- covered for a term, at the end you don’t get anything back, but it’s the cheapest form of coverage. With the payment protector, if you pass away, instead of paying out a large death benefit, it pays your monthly mortgage payment for the rest of the term</a:t>
            </a:r>
            <a:endParaRPr sz="1340">
              <a:latin typeface="Times New Roman"/>
              <a:ea typeface="Times New Roman"/>
              <a:cs typeface="Times New Roman"/>
              <a:sym typeface="Times New Roman"/>
            </a:endParaRPr>
          </a:p>
          <a:p>
            <a:pPr indent="-313690" lvl="1" marL="914400" rtl="0" algn="l">
              <a:spcBef>
                <a:spcPts val="0"/>
              </a:spcBef>
              <a:spcAft>
                <a:spcPts val="0"/>
              </a:spcAft>
              <a:buSzPts val="1340"/>
              <a:buFont typeface="Times New Roman"/>
              <a:buAutoNum type="alphaLcPeriod"/>
            </a:pPr>
            <a:r>
              <a:rPr lang="en" sz="1340">
                <a:latin typeface="Times New Roman"/>
                <a:ea typeface="Times New Roman"/>
                <a:cs typeface="Times New Roman"/>
                <a:sym typeface="Times New Roman"/>
              </a:rPr>
              <a:t>Equity Protection aka Critical Period- More popular for people 65 and older, provides 6 to 24+ months of mortgage payments, which allows you to grieve &amp; avoid making a major decision until you’re not mentally and emotionally ready. This allows time so you can protect the equity in your home, allowing you to refinance, do a reverse mortgage, or have time to sell the house if that is your goal.</a:t>
            </a:r>
            <a:endParaRPr sz="1340">
              <a:latin typeface="Times New Roman"/>
              <a:ea typeface="Times New Roman"/>
              <a:cs typeface="Times New Roman"/>
              <a:sym typeface="Times New Roman"/>
            </a:endParaRPr>
          </a:p>
        </p:txBody>
      </p:sp>
      <p:sp>
        <p:nvSpPr>
          <p:cNvPr id="80" name="Google Shape;80;p17"/>
          <p:cNvSpPr txBox="1"/>
          <p:nvPr>
            <p:ph type="title"/>
          </p:nvPr>
        </p:nvSpPr>
        <p:spPr>
          <a:xfrm>
            <a:off x="54100" y="525525"/>
            <a:ext cx="8958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3: Discovery- Why they are looking for Mortgage Protection</a:t>
            </a:r>
            <a:endParaRPr u="sng">
              <a:latin typeface="Times New Roman"/>
              <a:ea typeface="Times New Roman"/>
              <a:cs typeface="Times New Roman"/>
              <a:sym typeface="Times New Roman"/>
            </a:endParaRPr>
          </a:p>
        </p:txBody>
      </p:sp>
      <p:sp>
        <p:nvSpPr>
          <p:cNvPr id="81" name="Google Shape;81;p17"/>
          <p:cNvSpPr txBox="1"/>
          <p:nvPr>
            <p:ph type="title"/>
          </p:nvPr>
        </p:nvSpPr>
        <p:spPr>
          <a:xfrm>
            <a:off x="2044000" y="147450"/>
            <a:ext cx="4978200" cy="572700"/>
          </a:xfrm>
          <a:prstGeom prst="rect">
            <a:avLst/>
          </a:prstGeom>
          <a:solidFill>
            <a:srgbClr val="FF00FF"/>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Mortgage Protection Presentation</a:t>
            </a:r>
            <a:endParaRPr b="1" u="sng">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54100" y="1418125"/>
            <a:ext cx="8958000" cy="3410400"/>
          </a:xfrm>
          <a:prstGeom prst="rect">
            <a:avLst/>
          </a:prstGeom>
        </p:spPr>
        <p:txBody>
          <a:bodyPr anchorCtr="0" anchor="ctr" bIns="91425" lIns="91425" spcFirstLastPara="1" rIns="91425" wrap="square" tIns="91425">
            <a:normAutofit fontScale="90000"/>
          </a:bodyPr>
          <a:lstStyle/>
          <a:p>
            <a:pPr indent="-320040" lvl="0" marL="457200" rtl="0" algn="l">
              <a:spcBef>
                <a:spcPts val="0"/>
              </a:spcBef>
              <a:spcAft>
                <a:spcPts val="0"/>
              </a:spcAft>
              <a:buSzPct val="100000"/>
              <a:buFont typeface="Times New Roman"/>
              <a:buAutoNum type="arabicPeriod"/>
            </a:pPr>
            <a:r>
              <a:rPr lang="en" sz="1600">
                <a:latin typeface="Times New Roman"/>
                <a:ea typeface="Times New Roman"/>
                <a:cs typeface="Times New Roman"/>
                <a:sym typeface="Times New Roman"/>
              </a:rPr>
              <a:t>Mr./Ms. __________(First Name), I’m a medical field underwriter with access to all the major companies in the state. As you know we don’t </a:t>
            </a:r>
            <a:r>
              <a:rPr b="1" i="1" lang="en" sz="1600" u="sng">
                <a:latin typeface="Times New Roman"/>
                <a:ea typeface="Times New Roman"/>
                <a:cs typeface="Times New Roman"/>
                <a:sym typeface="Times New Roman"/>
              </a:rPr>
              <a:t>buy</a:t>
            </a:r>
            <a:r>
              <a:rPr lang="en" sz="1600">
                <a:latin typeface="Times New Roman"/>
                <a:ea typeface="Times New Roman"/>
                <a:cs typeface="Times New Roman"/>
                <a:sym typeface="Times New Roman"/>
              </a:rPr>
              <a:t> insurance, we have to </a:t>
            </a:r>
            <a:r>
              <a:rPr b="1" i="1" lang="en" sz="1600" u="sng">
                <a:latin typeface="Times New Roman"/>
                <a:ea typeface="Times New Roman"/>
                <a:cs typeface="Times New Roman"/>
                <a:sym typeface="Times New Roman"/>
              </a:rPr>
              <a:t>apply</a:t>
            </a:r>
            <a:r>
              <a:rPr lang="en" sz="1600">
                <a:latin typeface="Times New Roman"/>
                <a:ea typeface="Times New Roman"/>
                <a:cs typeface="Times New Roman"/>
                <a:sym typeface="Times New Roman"/>
              </a:rPr>
              <a:t> for it. So we need to go over a few questions to match you up with the company that best fits your health and financial goals, so we can submit the application based on what</a:t>
            </a:r>
            <a:r>
              <a:rPr b="1" i="1" lang="en" sz="1600" u="sng">
                <a:latin typeface="Times New Roman"/>
                <a:ea typeface="Times New Roman"/>
                <a:cs typeface="Times New Roman"/>
                <a:sym typeface="Times New Roman"/>
              </a:rPr>
              <a:t> you </a:t>
            </a:r>
            <a:r>
              <a:rPr lang="en" sz="1600">
                <a:latin typeface="Times New Roman"/>
                <a:ea typeface="Times New Roman"/>
                <a:cs typeface="Times New Roman"/>
                <a:sym typeface="Times New Roman"/>
              </a:rPr>
              <a:t> want. So we will need to do the following:</a:t>
            </a:r>
            <a:endParaRPr sz="1600">
              <a:latin typeface="Times New Roman"/>
              <a:ea typeface="Times New Roman"/>
              <a:cs typeface="Times New Roman"/>
              <a:sym typeface="Times New Roman"/>
            </a:endParaRPr>
          </a:p>
          <a:p>
            <a:pPr indent="0" lvl="0" marL="457200" rtl="0" algn="l">
              <a:spcBef>
                <a:spcPts val="0"/>
              </a:spcBef>
              <a:spcAft>
                <a:spcPts val="0"/>
              </a:spcAft>
              <a:buNone/>
            </a:pPr>
            <a:r>
              <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Complete a basic client profile such as name, address, phone number, email, etc to verify your basic info</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Ask a few lifestyle questions, do you skydive, race cars, etc. So we need to know, do you have an active driver’s license? </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We will need to ask a few health and prescription questions. For that we will need to pull your info from your MIB (Medical Information </a:t>
            </a:r>
            <a:r>
              <a:rPr lang="en" sz="1600">
                <a:latin typeface="Times New Roman"/>
                <a:ea typeface="Times New Roman"/>
                <a:cs typeface="Times New Roman"/>
                <a:sym typeface="Times New Roman"/>
              </a:rPr>
              <a:t>Bureau</a:t>
            </a:r>
            <a:r>
              <a:rPr lang="en" sz="1600">
                <a:latin typeface="Times New Roman"/>
                <a:ea typeface="Times New Roman"/>
                <a:cs typeface="Times New Roman"/>
                <a:sym typeface="Times New Roman"/>
              </a:rPr>
              <a:t>) Report, which requires your social. Do you know it or have your social security card handy?</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Lastly, these companies have to pay to get your records, so they want to make sure of two things</a:t>
            </a:r>
            <a:endParaRPr sz="1600">
              <a:latin typeface="Times New Roman"/>
              <a:ea typeface="Times New Roman"/>
              <a:cs typeface="Times New Roman"/>
              <a:sym typeface="Times New Roman"/>
            </a:endParaRPr>
          </a:p>
          <a:p>
            <a:pPr indent="-320039" lvl="2" marL="1371600" rtl="0" algn="l">
              <a:spcBef>
                <a:spcPts val="0"/>
              </a:spcBef>
              <a:spcAft>
                <a:spcPts val="0"/>
              </a:spcAft>
              <a:buSzPct val="100000"/>
              <a:buFont typeface="Times New Roman"/>
              <a:buAutoNum type="romanLcPeriod"/>
            </a:pPr>
            <a:r>
              <a:rPr lang="en" sz="1600">
                <a:latin typeface="Times New Roman"/>
                <a:ea typeface="Times New Roman"/>
                <a:cs typeface="Times New Roman"/>
                <a:sym typeface="Times New Roman"/>
              </a:rPr>
              <a:t>To prevent fraud, they will want to know if you have an active account that is in </a:t>
            </a:r>
            <a:r>
              <a:rPr b="1" i="1" lang="en" sz="1600" u="sng">
                <a:latin typeface="Times New Roman"/>
                <a:ea typeface="Times New Roman"/>
                <a:cs typeface="Times New Roman"/>
                <a:sym typeface="Times New Roman"/>
              </a:rPr>
              <a:t>your</a:t>
            </a:r>
            <a:r>
              <a:rPr lang="en" sz="1600">
                <a:latin typeface="Times New Roman"/>
                <a:ea typeface="Times New Roman"/>
                <a:cs typeface="Times New Roman"/>
                <a:sym typeface="Times New Roman"/>
              </a:rPr>
              <a:t> name &amp; there isn’t somebody else trying to take a policy out on you.</a:t>
            </a:r>
            <a:endParaRPr sz="1600">
              <a:latin typeface="Times New Roman"/>
              <a:ea typeface="Times New Roman"/>
              <a:cs typeface="Times New Roman"/>
              <a:sym typeface="Times New Roman"/>
            </a:endParaRPr>
          </a:p>
          <a:p>
            <a:pPr indent="-320039" lvl="2" marL="1371600" rtl="0" algn="l">
              <a:spcBef>
                <a:spcPts val="0"/>
              </a:spcBef>
              <a:spcAft>
                <a:spcPts val="0"/>
              </a:spcAft>
              <a:buSzPct val="100000"/>
              <a:buFont typeface="Times New Roman"/>
              <a:buAutoNum type="romanLcPeriod"/>
            </a:pPr>
            <a:r>
              <a:rPr lang="en" sz="1600">
                <a:latin typeface="Times New Roman"/>
                <a:ea typeface="Times New Roman"/>
                <a:cs typeface="Times New Roman"/>
                <a:sym typeface="Times New Roman"/>
              </a:rPr>
              <a:t>You have intent to pay for the policy if we can get you approved. Do you only use an online bank such as Metabank, CashApp, or Chime, or do you use a traditional bank or credit union?</a:t>
            </a:r>
            <a:endParaRPr sz="1800">
              <a:solidFill>
                <a:schemeClr val="dk2"/>
              </a:solidFill>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p:txBody>
      </p:sp>
      <p:sp>
        <p:nvSpPr>
          <p:cNvPr id="87" name="Google Shape;87;p18"/>
          <p:cNvSpPr txBox="1"/>
          <p:nvPr>
            <p:ph type="title"/>
          </p:nvPr>
        </p:nvSpPr>
        <p:spPr>
          <a:xfrm>
            <a:off x="54100" y="720150"/>
            <a:ext cx="78039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4: The Process- Next steps to get you approved</a:t>
            </a:r>
            <a:endParaRPr u="sng">
              <a:latin typeface="Times New Roman"/>
              <a:ea typeface="Times New Roman"/>
              <a:cs typeface="Times New Roman"/>
              <a:sym typeface="Times New Roman"/>
            </a:endParaRPr>
          </a:p>
        </p:txBody>
      </p:sp>
      <p:sp>
        <p:nvSpPr>
          <p:cNvPr id="88" name="Google Shape;88;p18"/>
          <p:cNvSpPr txBox="1"/>
          <p:nvPr>
            <p:ph type="title"/>
          </p:nvPr>
        </p:nvSpPr>
        <p:spPr>
          <a:xfrm>
            <a:off x="2044000" y="147450"/>
            <a:ext cx="4978200" cy="572700"/>
          </a:xfrm>
          <a:prstGeom prst="rect">
            <a:avLst/>
          </a:prstGeom>
          <a:solidFill>
            <a:srgbClr val="FF00FF"/>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Mortgage Protection Presentation</a:t>
            </a:r>
            <a:endParaRPr b="1" u="sng">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Mr./Ms. __________(First Name) I have a handful of financial questions, and a handful of health questions so that we can get you matched with the best option for you. </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Let’s start with the Basic Info (go to contact details on Integrity)</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Correct Spelling of your legal first &amp; last names, suffix etc</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Date of Birth</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Primary contact (phone or email)</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Email address</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Phone number</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Address, city, state, zip, county</a:t>
            </a:r>
            <a:endParaRPr sz="1600">
              <a:latin typeface="Times New Roman"/>
              <a:ea typeface="Times New Roman"/>
              <a:cs typeface="Times New Roman"/>
              <a:sym typeface="Times New Roman"/>
            </a:endParaRPr>
          </a:p>
        </p:txBody>
      </p:sp>
      <p:sp>
        <p:nvSpPr>
          <p:cNvPr id="94" name="Google Shape;94;p19"/>
          <p:cNvSpPr txBox="1"/>
          <p:nvPr>
            <p:ph type="title"/>
          </p:nvPr>
        </p:nvSpPr>
        <p:spPr>
          <a:xfrm>
            <a:off x="54100" y="720150"/>
            <a:ext cx="9090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2220" u="sng">
                <a:latin typeface="Times New Roman"/>
                <a:ea typeface="Times New Roman"/>
                <a:cs typeface="Times New Roman"/>
                <a:sym typeface="Times New Roman"/>
              </a:rPr>
              <a:t>Step 5: </a:t>
            </a:r>
            <a:r>
              <a:rPr lang="en" sz="2220" u="sng">
                <a:highlight>
                  <a:srgbClr val="F1C232"/>
                </a:highlight>
                <a:latin typeface="Times New Roman"/>
                <a:ea typeface="Times New Roman"/>
                <a:cs typeface="Times New Roman"/>
                <a:sym typeface="Times New Roman"/>
              </a:rPr>
              <a:t>Personal</a:t>
            </a:r>
            <a:r>
              <a:rPr lang="en" sz="2220" u="sng">
                <a:latin typeface="Times New Roman"/>
                <a:ea typeface="Times New Roman"/>
                <a:cs typeface="Times New Roman"/>
                <a:sym typeface="Times New Roman"/>
              </a:rPr>
              <a:t> &amp;</a:t>
            </a:r>
            <a:r>
              <a:rPr lang="en" sz="2220" u="sng">
                <a:latin typeface="Times New Roman"/>
                <a:ea typeface="Times New Roman"/>
                <a:cs typeface="Times New Roman"/>
                <a:sym typeface="Times New Roman"/>
              </a:rPr>
              <a:t> Financial- Put in their Integrity Profile</a:t>
            </a:r>
            <a:endParaRPr sz="2220" u="sng">
              <a:latin typeface="Times New Roman"/>
              <a:ea typeface="Times New Roman"/>
              <a:cs typeface="Times New Roman"/>
              <a:sym typeface="Times New Roman"/>
            </a:endParaRPr>
          </a:p>
        </p:txBody>
      </p:sp>
      <p:sp>
        <p:nvSpPr>
          <p:cNvPr id="95" name="Google Shape;95;p19"/>
          <p:cNvSpPr txBox="1"/>
          <p:nvPr>
            <p:ph type="title"/>
          </p:nvPr>
        </p:nvSpPr>
        <p:spPr>
          <a:xfrm>
            <a:off x="2044000" y="147450"/>
            <a:ext cx="4978200" cy="572700"/>
          </a:xfrm>
          <a:prstGeom prst="rect">
            <a:avLst/>
          </a:prstGeom>
          <a:solidFill>
            <a:srgbClr val="FF00FF"/>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Mortgage Protection Presentation</a:t>
            </a:r>
            <a:endParaRPr b="1" u="sng">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54100" y="720150"/>
            <a:ext cx="90039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5: Health Underwriting- Put info into their Integrity Profile</a:t>
            </a:r>
            <a:endParaRPr u="sng">
              <a:latin typeface="Times New Roman"/>
              <a:ea typeface="Times New Roman"/>
              <a:cs typeface="Times New Roman"/>
              <a:sym typeface="Times New Roman"/>
            </a:endParaRPr>
          </a:p>
        </p:txBody>
      </p:sp>
      <p:pic>
        <p:nvPicPr>
          <p:cNvPr id="101" name="Google Shape;101;p20"/>
          <p:cNvPicPr preferRelativeResize="0"/>
          <p:nvPr/>
        </p:nvPicPr>
        <p:blipFill>
          <a:blip r:embed="rId3">
            <a:alphaModFix/>
          </a:blip>
          <a:stretch>
            <a:fillRect/>
          </a:stretch>
        </p:blipFill>
        <p:spPr>
          <a:xfrm>
            <a:off x="708513" y="1469751"/>
            <a:ext cx="2061131" cy="1559443"/>
          </a:xfrm>
          <a:prstGeom prst="rect">
            <a:avLst/>
          </a:prstGeom>
          <a:noFill/>
          <a:ln>
            <a:noFill/>
          </a:ln>
        </p:spPr>
      </p:pic>
      <p:sp>
        <p:nvSpPr>
          <p:cNvPr id="102" name="Google Shape;102;p20"/>
          <p:cNvSpPr/>
          <p:nvPr/>
        </p:nvSpPr>
        <p:spPr>
          <a:xfrm>
            <a:off x="1216579" y="2073790"/>
            <a:ext cx="648600" cy="499800"/>
          </a:xfrm>
          <a:prstGeom prst="rect">
            <a:avLst/>
          </a:prstGeom>
          <a:noFill/>
          <a:ln cap="flat" cmpd="sng" w="38100">
            <a:solidFill>
              <a:srgbClr val="D198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3" name="Google Shape;103;p20"/>
          <p:cNvPicPr preferRelativeResize="0"/>
          <p:nvPr/>
        </p:nvPicPr>
        <p:blipFill>
          <a:blip r:embed="rId4">
            <a:alphaModFix/>
          </a:blip>
          <a:stretch>
            <a:fillRect/>
          </a:stretch>
        </p:blipFill>
        <p:spPr>
          <a:xfrm>
            <a:off x="708513" y="1303112"/>
            <a:ext cx="1059366" cy="166640"/>
          </a:xfrm>
          <a:prstGeom prst="rect">
            <a:avLst/>
          </a:prstGeom>
          <a:noFill/>
          <a:ln>
            <a:noFill/>
          </a:ln>
        </p:spPr>
      </p:pic>
      <p:pic>
        <p:nvPicPr>
          <p:cNvPr id="104" name="Google Shape;104;p20"/>
          <p:cNvPicPr preferRelativeResize="0"/>
          <p:nvPr/>
        </p:nvPicPr>
        <p:blipFill>
          <a:blip r:embed="rId5">
            <a:alphaModFix/>
          </a:blip>
          <a:stretch>
            <a:fillRect/>
          </a:stretch>
        </p:blipFill>
        <p:spPr>
          <a:xfrm>
            <a:off x="1767886" y="1303112"/>
            <a:ext cx="949425" cy="166640"/>
          </a:xfrm>
          <a:prstGeom prst="rect">
            <a:avLst/>
          </a:prstGeom>
          <a:noFill/>
          <a:ln>
            <a:noFill/>
          </a:ln>
        </p:spPr>
      </p:pic>
      <p:sp>
        <p:nvSpPr>
          <p:cNvPr id="105" name="Google Shape;105;p20"/>
          <p:cNvSpPr txBox="1"/>
          <p:nvPr>
            <p:ph idx="4294967295" type="subTitle"/>
          </p:nvPr>
        </p:nvSpPr>
        <p:spPr>
          <a:xfrm>
            <a:off x="2897083" y="2956155"/>
            <a:ext cx="2929200" cy="499800"/>
          </a:xfrm>
          <a:prstGeom prst="rect">
            <a:avLst/>
          </a:prstGeom>
          <a:solidFill>
            <a:srgbClr val="58B7E7"/>
          </a:solidFill>
        </p:spPr>
        <p:txBody>
          <a:bodyPr anchorCtr="0" anchor="ctr" bIns="91425" lIns="91425" spcFirstLastPara="1" rIns="91425" wrap="square" tIns="91425">
            <a:noAutofit/>
          </a:bodyPr>
          <a:lstStyle/>
          <a:p>
            <a:pPr indent="0" lvl="0" marL="0" rtl="0" algn="l">
              <a:spcBef>
                <a:spcPts val="0"/>
              </a:spcBef>
              <a:spcAft>
                <a:spcPts val="1200"/>
              </a:spcAft>
              <a:buSzPts val="523"/>
              <a:buNone/>
            </a:pPr>
            <a:r>
              <a:rPr lang="en" sz="1530">
                <a:solidFill>
                  <a:schemeClr val="lt1"/>
                </a:solidFill>
              </a:rPr>
              <a:t>Who are your doctors (primary care physician &amp; specialists)?</a:t>
            </a:r>
            <a:endParaRPr sz="1530">
              <a:solidFill>
                <a:schemeClr val="lt1"/>
              </a:solidFill>
            </a:endParaRPr>
          </a:p>
        </p:txBody>
      </p:sp>
      <p:pic>
        <p:nvPicPr>
          <p:cNvPr id="106" name="Google Shape;106;p20"/>
          <p:cNvPicPr preferRelativeResize="0"/>
          <p:nvPr/>
        </p:nvPicPr>
        <p:blipFill>
          <a:blip r:embed="rId6">
            <a:alphaModFix/>
          </a:blip>
          <a:stretch>
            <a:fillRect/>
          </a:stretch>
        </p:blipFill>
        <p:spPr>
          <a:xfrm>
            <a:off x="2547678" y="3456945"/>
            <a:ext cx="3278612" cy="1738751"/>
          </a:xfrm>
          <a:prstGeom prst="rect">
            <a:avLst/>
          </a:prstGeom>
          <a:noFill/>
          <a:ln>
            <a:noFill/>
          </a:ln>
        </p:spPr>
      </p:pic>
      <p:sp>
        <p:nvSpPr>
          <p:cNvPr id="107" name="Google Shape;107;p20"/>
          <p:cNvSpPr txBox="1"/>
          <p:nvPr>
            <p:ph idx="4294967295" type="subTitle"/>
          </p:nvPr>
        </p:nvSpPr>
        <p:spPr>
          <a:xfrm>
            <a:off x="5826289" y="2956155"/>
            <a:ext cx="2577300" cy="523800"/>
          </a:xfrm>
          <a:prstGeom prst="rect">
            <a:avLst/>
          </a:prstGeom>
          <a:solidFill>
            <a:srgbClr val="FF004C"/>
          </a:solidFill>
        </p:spPr>
        <p:txBody>
          <a:bodyPr anchorCtr="0" anchor="ctr" bIns="91425" lIns="91425" spcFirstLastPara="1" rIns="91425" wrap="square" tIns="91425">
            <a:normAutofit fontScale="62500" lnSpcReduction="20000"/>
          </a:bodyPr>
          <a:lstStyle/>
          <a:p>
            <a:pPr indent="0" lvl="0" marL="0" rtl="0" algn="l">
              <a:spcBef>
                <a:spcPts val="0"/>
              </a:spcBef>
              <a:spcAft>
                <a:spcPts val="1200"/>
              </a:spcAft>
              <a:buNone/>
            </a:pPr>
            <a:r>
              <a:rPr lang="en">
                <a:solidFill>
                  <a:schemeClr val="lt1"/>
                </a:solidFill>
              </a:rPr>
              <a:t>Let’s add your pharmacy &amp; prescriptions</a:t>
            </a:r>
            <a:endParaRPr>
              <a:solidFill>
                <a:schemeClr val="lt1"/>
              </a:solidFill>
            </a:endParaRPr>
          </a:p>
        </p:txBody>
      </p:sp>
      <p:pic>
        <p:nvPicPr>
          <p:cNvPr id="108" name="Google Shape;108;p20"/>
          <p:cNvPicPr preferRelativeResize="0"/>
          <p:nvPr/>
        </p:nvPicPr>
        <p:blipFill>
          <a:blip r:embed="rId7">
            <a:alphaModFix/>
          </a:blip>
          <a:stretch>
            <a:fillRect/>
          </a:stretch>
        </p:blipFill>
        <p:spPr>
          <a:xfrm>
            <a:off x="5826288" y="3479906"/>
            <a:ext cx="2577214" cy="1659180"/>
          </a:xfrm>
          <a:prstGeom prst="rect">
            <a:avLst/>
          </a:prstGeom>
          <a:noFill/>
          <a:ln>
            <a:noFill/>
          </a:ln>
        </p:spPr>
      </p:pic>
      <p:pic>
        <p:nvPicPr>
          <p:cNvPr id="109" name="Google Shape;109;p20"/>
          <p:cNvPicPr preferRelativeResize="0"/>
          <p:nvPr/>
        </p:nvPicPr>
        <p:blipFill>
          <a:blip r:embed="rId8">
            <a:alphaModFix/>
          </a:blip>
          <a:stretch>
            <a:fillRect/>
          </a:stretch>
        </p:blipFill>
        <p:spPr>
          <a:xfrm>
            <a:off x="5124892" y="1292847"/>
            <a:ext cx="3278607" cy="1639427"/>
          </a:xfrm>
          <a:prstGeom prst="rect">
            <a:avLst/>
          </a:prstGeom>
          <a:noFill/>
          <a:ln>
            <a:noFill/>
          </a:ln>
        </p:spPr>
      </p:pic>
      <p:sp>
        <p:nvSpPr>
          <p:cNvPr id="110" name="Google Shape;110;p20"/>
          <p:cNvSpPr txBox="1"/>
          <p:nvPr>
            <p:ph idx="4294967295" type="subTitle"/>
          </p:nvPr>
        </p:nvSpPr>
        <p:spPr>
          <a:xfrm>
            <a:off x="3275919" y="1584940"/>
            <a:ext cx="2577300" cy="1055100"/>
          </a:xfrm>
          <a:prstGeom prst="rect">
            <a:avLst/>
          </a:prstGeom>
          <a:solidFill>
            <a:srgbClr val="FF00C2"/>
          </a:solidFill>
        </p:spPr>
        <p:txBody>
          <a:bodyPr anchorCtr="0" anchor="ctr" bIns="91425" lIns="91425" spcFirstLastPara="1" rIns="91425" wrap="square" tIns="91425">
            <a:normAutofit fontScale="77500"/>
          </a:bodyPr>
          <a:lstStyle/>
          <a:p>
            <a:pPr indent="0" lvl="0" marL="0" rtl="0" algn="l">
              <a:spcBef>
                <a:spcPts val="0"/>
              </a:spcBef>
              <a:spcAft>
                <a:spcPts val="0"/>
              </a:spcAft>
              <a:buNone/>
            </a:pPr>
            <a:r>
              <a:rPr lang="en">
                <a:solidFill>
                  <a:schemeClr val="lt1"/>
                </a:solidFill>
              </a:rPr>
              <a:t>Let’s go over some basic health info.</a:t>
            </a:r>
            <a:endParaRPr>
              <a:solidFill>
                <a:schemeClr val="lt1"/>
              </a:solidFill>
            </a:endParaRPr>
          </a:p>
          <a:p>
            <a:pPr indent="0" lvl="0" marL="0" rtl="0" algn="l">
              <a:spcBef>
                <a:spcPts val="1200"/>
              </a:spcBef>
              <a:spcAft>
                <a:spcPts val="1200"/>
              </a:spcAft>
              <a:buNone/>
            </a:pPr>
            <a:r>
              <a:rPr lang="en">
                <a:solidFill>
                  <a:schemeClr val="lt1"/>
                </a:solidFill>
              </a:rPr>
              <a:t>What is your height &amp; weight?</a:t>
            </a:r>
            <a:endParaRPr>
              <a:solidFill>
                <a:schemeClr val="lt1"/>
              </a:solidFill>
            </a:endParaRPr>
          </a:p>
        </p:txBody>
      </p:sp>
      <p:pic>
        <p:nvPicPr>
          <p:cNvPr id="111" name="Google Shape;111;p20"/>
          <p:cNvPicPr preferRelativeResize="0"/>
          <p:nvPr/>
        </p:nvPicPr>
        <p:blipFill>
          <a:blip r:embed="rId9">
            <a:alphaModFix/>
          </a:blip>
          <a:stretch>
            <a:fillRect/>
          </a:stretch>
        </p:blipFill>
        <p:spPr>
          <a:xfrm>
            <a:off x="781857" y="3459201"/>
            <a:ext cx="1914447" cy="1700579"/>
          </a:xfrm>
          <a:prstGeom prst="rect">
            <a:avLst/>
          </a:prstGeom>
          <a:noFill/>
          <a:ln>
            <a:noFill/>
          </a:ln>
        </p:spPr>
      </p:pic>
      <p:sp>
        <p:nvSpPr>
          <p:cNvPr id="112" name="Google Shape;112;p20"/>
          <p:cNvSpPr txBox="1"/>
          <p:nvPr>
            <p:ph idx="4294967295" type="subTitle"/>
          </p:nvPr>
        </p:nvSpPr>
        <p:spPr>
          <a:xfrm>
            <a:off x="781868" y="2956155"/>
            <a:ext cx="1914300" cy="499800"/>
          </a:xfrm>
          <a:prstGeom prst="rect">
            <a:avLst/>
          </a:prstGeom>
          <a:solidFill>
            <a:srgbClr val="FFFF00"/>
          </a:solidFill>
        </p:spPr>
        <p:txBody>
          <a:bodyPr anchorCtr="0" anchor="ctr" bIns="91425" lIns="91425" spcFirstLastPara="1" rIns="91425" wrap="square" tIns="91425">
            <a:noAutofit/>
          </a:bodyPr>
          <a:lstStyle/>
          <a:p>
            <a:pPr indent="0" lvl="0" marL="0" rtl="0" algn="l">
              <a:spcBef>
                <a:spcPts val="0"/>
              </a:spcBef>
              <a:spcAft>
                <a:spcPts val="1200"/>
              </a:spcAft>
              <a:buSzPts val="523"/>
              <a:buNone/>
            </a:pPr>
            <a:r>
              <a:rPr lang="en" sz="1729">
                <a:solidFill>
                  <a:schemeClr val="dk1"/>
                </a:solidFill>
              </a:rPr>
              <a:t>Are you a tobacco user?</a:t>
            </a:r>
            <a:endParaRPr sz="1729">
              <a:solidFill>
                <a:schemeClr val="dk1"/>
              </a:solidFill>
            </a:endParaRPr>
          </a:p>
        </p:txBody>
      </p:sp>
      <p:sp>
        <p:nvSpPr>
          <p:cNvPr id="113" name="Google Shape;113;p20"/>
          <p:cNvSpPr txBox="1"/>
          <p:nvPr>
            <p:ph type="title"/>
          </p:nvPr>
        </p:nvSpPr>
        <p:spPr>
          <a:xfrm>
            <a:off x="2044000" y="147450"/>
            <a:ext cx="4978200" cy="572700"/>
          </a:xfrm>
          <a:prstGeom prst="rect">
            <a:avLst/>
          </a:prstGeom>
          <a:solidFill>
            <a:srgbClr val="FF00FF"/>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Mortgage Protection Presentation</a:t>
            </a:r>
            <a:endParaRPr b="1" u="sng">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61100" y="580050"/>
            <a:ext cx="9003900" cy="572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SzPts val="990"/>
              <a:buNone/>
            </a:pPr>
            <a:r>
              <a:rPr lang="en" sz="2200" u="sng">
                <a:latin typeface="Times New Roman"/>
                <a:ea typeface="Times New Roman"/>
                <a:cs typeface="Times New Roman"/>
                <a:sym typeface="Times New Roman"/>
              </a:rPr>
              <a:t>Step 5 (continued): Health Underwriting- Put info into their Integrity Profile</a:t>
            </a:r>
            <a:endParaRPr sz="2200" u="sng">
              <a:latin typeface="Times New Roman"/>
              <a:ea typeface="Times New Roman"/>
              <a:cs typeface="Times New Roman"/>
              <a:sym typeface="Times New Roman"/>
            </a:endParaRPr>
          </a:p>
        </p:txBody>
      </p:sp>
      <p:pic>
        <p:nvPicPr>
          <p:cNvPr id="119" name="Google Shape;119;p21"/>
          <p:cNvPicPr preferRelativeResize="0"/>
          <p:nvPr/>
        </p:nvPicPr>
        <p:blipFill rotWithShape="1">
          <a:blip r:embed="rId3">
            <a:alphaModFix/>
          </a:blip>
          <a:srcRect b="0" l="37628" r="0" t="0"/>
          <a:stretch/>
        </p:blipFill>
        <p:spPr>
          <a:xfrm>
            <a:off x="3966895" y="1044075"/>
            <a:ext cx="1380683" cy="4099424"/>
          </a:xfrm>
          <a:prstGeom prst="rect">
            <a:avLst/>
          </a:prstGeom>
          <a:noFill/>
          <a:ln>
            <a:noFill/>
          </a:ln>
        </p:spPr>
      </p:pic>
      <p:sp>
        <p:nvSpPr>
          <p:cNvPr id="120" name="Google Shape;120;p21"/>
          <p:cNvSpPr txBox="1"/>
          <p:nvPr>
            <p:ph idx="4294967295" type="subTitle"/>
          </p:nvPr>
        </p:nvSpPr>
        <p:spPr>
          <a:xfrm>
            <a:off x="6186448" y="1044075"/>
            <a:ext cx="2136300" cy="591000"/>
          </a:xfrm>
          <a:prstGeom prst="rect">
            <a:avLst/>
          </a:prstGeom>
          <a:solidFill>
            <a:srgbClr val="01ADF1"/>
          </a:solidFill>
        </p:spPr>
        <p:txBody>
          <a:bodyPr anchorCtr="0" anchor="ctr" bIns="91425" lIns="91425" spcFirstLastPara="1" rIns="91425" wrap="square" tIns="91425">
            <a:normAutofit fontScale="77500" lnSpcReduction="10000"/>
          </a:bodyPr>
          <a:lstStyle/>
          <a:p>
            <a:pPr indent="0" lvl="0" marL="0" rtl="0" algn="l">
              <a:lnSpc>
                <a:spcPct val="80000"/>
              </a:lnSpc>
              <a:spcBef>
                <a:spcPts val="0"/>
              </a:spcBef>
              <a:spcAft>
                <a:spcPts val="1200"/>
              </a:spcAft>
              <a:buSzPct val="51333"/>
              <a:buNone/>
            </a:pPr>
            <a:r>
              <a:rPr lang="en" sz="1500">
                <a:solidFill>
                  <a:schemeClr val="lt1"/>
                </a:solidFill>
              </a:rPr>
              <a:t>Do you have any brain or nervous disorders, such as alzheimer's, dementia, etc?</a:t>
            </a:r>
            <a:endParaRPr sz="1500">
              <a:solidFill>
                <a:schemeClr val="lt1"/>
              </a:solidFill>
            </a:endParaRPr>
          </a:p>
        </p:txBody>
      </p:sp>
      <p:cxnSp>
        <p:nvCxnSpPr>
          <p:cNvPr id="121" name="Google Shape;121;p21"/>
          <p:cNvCxnSpPr/>
          <p:nvPr/>
        </p:nvCxnSpPr>
        <p:spPr>
          <a:xfrm>
            <a:off x="5237814" y="1058840"/>
            <a:ext cx="935100" cy="81300"/>
          </a:xfrm>
          <a:prstGeom prst="straightConnector1">
            <a:avLst/>
          </a:prstGeom>
          <a:noFill/>
          <a:ln cap="flat" cmpd="sng" w="38100">
            <a:solidFill>
              <a:srgbClr val="01ADF1"/>
            </a:solidFill>
            <a:prstDash val="solid"/>
            <a:round/>
            <a:headEnd len="med" w="med" type="none"/>
            <a:tailEnd len="med" w="med" type="none"/>
          </a:ln>
        </p:spPr>
      </p:cxnSp>
      <p:pic>
        <p:nvPicPr>
          <p:cNvPr id="122" name="Google Shape;122;p21"/>
          <p:cNvPicPr preferRelativeResize="0"/>
          <p:nvPr/>
        </p:nvPicPr>
        <p:blipFill>
          <a:blip r:embed="rId4">
            <a:alphaModFix/>
          </a:blip>
          <a:stretch>
            <a:fillRect/>
          </a:stretch>
        </p:blipFill>
        <p:spPr>
          <a:xfrm>
            <a:off x="821249" y="1221350"/>
            <a:ext cx="2050410" cy="1658970"/>
          </a:xfrm>
          <a:prstGeom prst="rect">
            <a:avLst/>
          </a:prstGeom>
          <a:noFill/>
          <a:ln>
            <a:noFill/>
          </a:ln>
        </p:spPr>
      </p:pic>
      <p:sp>
        <p:nvSpPr>
          <p:cNvPr id="123" name="Google Shape;123;p21"/>
          <p:cNvSpPr/>
          <p:nvPr/>
        </p:nvSpPr>
        <p:spPr>
          <a:xfrm>
            <a:off x="1326673" y="1863940"/>
            <a:ext cx="645300" cy="531900"/>
          </a:xfrm>
          <a:prstGeom prst="rect">
            <a:avLst/>
          </a:prstGeom>
          <a:noFill/>
          <a:ln cap="flat" cmpd="sng" w="38100">
            <a:solidFill>
              <a:srgbClr val="D198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4" name="Google Shape;124;p21"/>
          <p:cNvPicPr preferRelativeResize="0"/>
          <p:nvPr/>
        </p:nvPicPr>
        <p:blipFill>
          <a:blip r:embed="rId5">
            <a:alphaModFix/>
          </a:blip>
          <a:stretch>
            <a:fillRect/>
          </a:stretch>
        </p:blipFill>
        <p:spPr>
          <a:xfrm>
            <a:off x="821249" y="1044075"/>
            <a:ext cx="1053855" cy="177275"/>
          </a:xfrm>
          <a:prstGeom prst="rect">
            <a:avLst/>
          </a:prstGeom>
          <a:noFill/>
          <a:ln>
            <a:noFill/>
          </a:ln>
        </p:spPr>
      </p:pic>
      <p:pic>
        <p:nvPicPr>
          <p:cNvPr id="125" name="Google Shape;125;p21"/>
          <p:cNvPicPr preferRelativeResize="0"/>
          <p:nvPr/>
        </p:nvPicPr>
        <p:blipFill>
          <a:blip r:embed="rId6">
            <a:alphaModFix/>
          </a:blip>
          <a:stretch>
            <a:fillRect/>
          </a:stretch>
        </p:blipFill>
        <p:spPr>
          <a:xfrm>
            <a:off x="1875113" y="1044075"/>
            <a:ext cx="944487" cy="177275"/>
          </a:xfrm>
          <a:prstGeom prst="rect">
            <a:avLst/>
          </a:prstGeom>
          <a:noFill/>
          <a:ln>
            <a:noFill/>
          </a:ln>
        </p:spPr>
      </p:pic>
      <p:sp>
        <p:nvSpPr>
          <p:cNvPr id="126" name="Google Shape;126;p21"/>
          <p:cNvSpPr txBox="1"/>
          <p:nvPr>
            <p:ph idx="4294967295" type="subTitle"/>
          </p:nvPr>
        </p:nvSpPr>
        <p:spPr>
          <a:xfrm>
            <a:off x="5237814" y="1583213"/>
            <a:ext cx="1589100" cy="531900"/>
          </a:xfrm>
          <a:prstGeom prst="rect">
            <a:avLst/>
          </a:prstGeom>
          <a:solidFill>
            <a:srgbClr val="B53E95"/>
          </a:solidFill>
        </p:spPr>
        <p:txBody>
          <a:bodyPr anchorCtr="0" anchor="ctr" bIns="91425" lIns="91425" spcFirstLastPara="1" rIns="91425" wrap="square" tIns="91425">
            <a:normAutofit fontScale="85000"/>
          </a:bodyPr>
          <a:lstStyle/>
          <a:p>
            <a:pPr indent="0" lvl="0" marL="0" rtl="0" algn="l">
              <a:lnSpc>
                <a:spcPct val="80000"/>
              </a:lnSpc>
              <a:spcBef>
                <a:spcPts val="0"/>
              </a:spcBef>
              <a:spcAft>
                <a:spcPts val="1200"/>
              </a:spcAft>
              <a:buSzPct val="51333"/>
              <a:buNone/>
            </a:pPr>
            <a:r>
              <a:rPr lang="en" sz="1500">
                <a:solidFill>
                  <a:schemeClr val="lt1"/>
                </a:solidFill>
              </a:rPr>
              <a:t>Do you have liver issues, lupus, etc?</a:t>
            </a:r>
            <a:endParaRPr sz="1500">
              <a:solidFill>
                <a:schemeClr val="lt1"/>
              </a:solidFill>
            </a:endParaRPr>
          </a:p>
        </p:txBody>
      </p:sp>
      <p:cxnSp>
        <p:nvCxnSpPr>
          <p:cNvPr id="127" name="Google Shape;127;p21"/>
          <p:cNvCxnSpPr/>
          <p:nvPr/>
        </p:nvCxnSpPr>
        <p:spPr>
          <a:xfrm flipH="1" rot="10800000">
            <a:off x="4911247" y="2026496"/>
            <a:ext cx="350100" cy="1011900"/>
          </a:xfrm>
          <a:prstGeom prst="straightConnector1">
            <a:avLst/>
          </a:prstGeom>
          <a:noFill/>
          <a:ln cap="flat" cmpd="sng" w="38100">
            <a:solidFill>
              <a:srgbClr val="B53E95"/>
            </a:solidFill>
            <a:prstDash val="solid"/>
            <a:round/>
            <a:headEnd len="med" w="med" type="none"/>
            <a:tailEnd len="med" w="med" type="none"/>
          </a:ln>
        </p:spPr>
      </p:cxnSp>
      <p:cxnSp>
        <p:nvCxnSpPr>
          <p:cNvPr id="128" name="Google Shape;128;p21"/>
          <p:cNvCxnSpPr/>
          <p:nvPr/>
        </p:nvCxnSpPr>
        <p:spPr>
          <a:xfrm flipH="1" rot="10800000">
            <a:off x="4712526" y="1066279"/>
            <a:ext cx="533100" cy="291300"/>
          </a:xfrm>
          <a:prstGeom prst="straightConnector1">
            <a:avLst/>
          </a:prstGeom>
          <a:noFill/>
          <a:ln cap="flat" cmpd="sng" w="38100">
            <a:solidFill>
              <a:srgbClr val="01ADF1"/>
            </a:solidFill>
            <a:prstDash val="solid"/>
            <a:round/>
            <a:headEnd len="med" w="med" type="none"/>
            <a:tailEnd len="med" w="med" type="none"/>
          </a:ln>
        </p:spPr>
      </p:cxnSp>
      <p:cxnSp>
        <p:nvCxnSpPr>
          <p:cNvPr id="129" name="Google Shape;129;p21"/>
          <p:cNvCxnSpPr/>
          <p:nvPr/>
        </p:nvCxnSpPr>
        <p:spPr>
          <a:xfrm>
            <a:off x="4113804" y="1357579"/>
            <a:ext cx="898500" cy="942300"/>
          </a:xfrm>
          <a:prstGeom prst="straightConnector1">
            <a:avLst/>
          </a:prstGeom>
          <a:noFill/>
          <a:ln cap="flat" cmpd="sng" w="38100">
            <a:solidFill>
              <a:srgbClr val="027DC6"/>
            </a:solidFill>
            <a:prstDash val="solid"/>
            <a:round/>
            <a:headEnd len="med" w="med" type="none"/>
            <a:tailEnd len="med" w="med" type="none"/>
          </a:ln>
        </p:spPr>
      </p:cxnSp>
      <p:cxnSp>
        <p:nvCxnSpPr>
          <p:cNvPr id="130" name="Google Shape;130;p21"/>
          <p:cNvCxnSpPr/>
          <p:nvPr/>
        </p:nvCxnSpPr>
        <p:spPr>
          <a:xfrm>
            <a:off x="4141449" y="1398625"/>
            <a:ext cx="342000" cy="923400"/>
          </a:xfrm>
          <a:prstGeom prst="straightConnector1">
            <a:avLst/>
          </a:prstGeom>
          <a:noFill/>
          <a:ln cap="flat" cmpd="sng" w="38100">
            <a:solidFill>
              <a:srgbClr val="027DC6"/>
            </a:solidFill>
            <a:prstDash val="solid"/>
            <a:round/>
            <a:headEnd len="med" w="med" type="none"/>
            <a:tailEnd len="med" w="med" type="none"/>
          </a:ln>
        </p:spPr>
      </p:cxnSp>
      <p:sp>
        <p:nvSpPr>
          <p:cNvPr id="131" name="Google Shape;131;p21"/>
          <p:cNvSpPr txBox="1"/>
          <p:nvPr>
            <p:ph idx="4294967295" type="subTitle"/>
          </p:nvPr>
        </p:nvSpPr>
        <p:spPr>
          <a:xfrm>
            <a:off x="2819620" y="1044075"/>
            <a:ext cx="1589100" cy="531900"/>
          </a:xfrm>
          <a:prstGeom prst="rect">
            <a:avLst/>
          </a:prstGeom>
          <a:solidFill>
            <a:srgbClr val="027DC6"/>
          </a:solidFill>
        </p:spPr>
        <p:txBody>
          <a:bodyPr anchorCtr="0" anchor="ctr" bIns="91425" lIns="91425" spcFirstLastPara="1" rIns="91425" wrap="square" tIns="91425">
            <a:normAutofit fontScale="77500" lnSpcReduction="20000"/>
          </a:bodyPr>
          <a:lstStyle/>
          <a:p>
            <a:pPr indent="0" lvl="0" marL="0" rtl="0" algn="l">
              <a:lnSpc>
                <a:spcPct val="80000"/>
              </a:lnSpc>
              <a:spcBef>
                <a:spcPts val="0"/>
              </a:spcBef>
              <a:spcAft>
                <a:spcPts val="1200"/>
              </a:spcAft>
              <a:buSzPct val="51333"/>
              <a:buNone/>
            </a:pPr>
            <a:r>
              <a:rPr lang="en" sz="1500">
                <a:solidFill>
                  <a:schemeClr val="lt1"/>
                </a:solidFill>
              </a:rPr>
              <a:t>Do you have COPD, Emphysema, or any lung issues?</a:t>
            </a:r>
            <a:endParaRPr sz="1500">
              <a:solidFill>
                <a:schemeClr val="lt1"/>
              </a:solidFill>
            </a:endParaRPr>
          </a:p>
        </p:txBody>
      </p:sp>
      <p:sp>
        <p:nvSpPr>
          <p:cNvPr id="132" name="Google Shape;132;p21"/>
          <p:cNvSpPr txBox="1"/>
          <p:nvPr>
            <p:ph idx="4294967295" type="subTitle"/>
          </p:nvPr>
        </p:nvSpPr>
        <p:spPr>
          <a:xfrm>
            <a:off x="2821717" y="1686506"/>
            <a:ext cx="1380600" cy="923400"/>
          </a:xfrm>
          <a:prstGeom prst="rect">
            <a:avLst/>
          </a:prstGeom>
          <a:solidFill>
            <a:srgbClr val="F1422F"/>
          </a:solidFill>
        </p:spPr>
        <p:txBody>
          <a:bodyPr anchorCtr="0" anchor="ctr" bIns="91425" lIns="91425" spcFirstLastPara="1" rIns="91425" wrap="square" tIns="91425">
            <a:normAutofit fontScale="70000" lnSpcReduction="20000"/>
          </a:bodyPr>
          <a:lstStyle/>
          <a:p>
            <a:pPr indent="0" lvl="0" marL="0" rtl="0" algn="l">
              <a:lnSpc>
                <a:spcPct val="80000"/>
              </a:lnSpc>
              <a:spcBef>
                <a:spcPts val="0"/>
              </a:spcBef>
              <a:spcAft>
                <a:spcPts val="1200"/>
              </a:spcAft>
              <a:buSzPct val="51333"/>
              <a:buNone/>
            </a:pPr>
            <a:r>
              <a:rPr lang="en" sz="1500">
                <a:solidFill>
                  <a:schemeClr val="lt1"/>
                </a:solidFill>
              </a:rPr>
              <a:t>Do you have any heart or circulatory issues such as congestive heart failure, stents, pacemaker, AFIB, etc?</a:t>
            </a:r>
            <a:endParaRPr sz="1500">
              <a:solidFill>
                <a:schemeClr val="lt1"/>
              </a:solidFill>
            </a:endParaRPr>
          </a:p>
        </p:txBody>
      </p:sp>
      <p:cxnSp>
        <p:nvCxnSpPr>
          <p:cNvPr id="133" name="Google Shape;133;p21"/>
          <p:cNvCxnSpPr/>
          <p:nvPr/>
        </p:nvCxnSpPr>
        <p:spPr>
          <a:xfrm>
            <a:off x="4203662" y="2351452"/>
            <a:ext cx="524100" cy="357900"/>
          </a:xfrm>
          <a:prstGeom prst="straightConnector1">
            <a:avLst/>
          </a:prstGeom>
          <a:noFill/>
          <a:ln cap="flat" cmpd="sng" w="38100">
            <a:solidFill>
              <a:srgbClr val="F1422F"/>
            </a:solidFill>
            <a:prstDash val="solid"/>
            <a:round/>
            <a:headEnd len="med" w="med" type="none"/>
            <a:tailEnd len="med" w="med" type="none"/>
          </a:ln>
        </p:spPr>
      </p:cxnSp>
      <p:sp>
        <p:nvSpPr>
          <p:cNvPr id="134" name="Google Shape;134;p21"/>
          <p:cNvSpPr txBox="1"/>
          <p:nvPr>
            <p:ph idx="4294967295" type="subTitle"/>
          </p:nvPr>
        </p:nvSpPr>
        <p:spPr>
          <a:xfrm>
            <a:off x="5303488" y="2177624"/>
            <a:ext cx="1589100" cy="531900"/>
          </a:xfrm>
          <a:prstGeom prst="rect">
            <a:avLst/>
          </a:prstGeom>
          <a:solidFill>
            <a:srgbClr val="F182B3"/>
          </a:solidFill>
        </p:spPr>
        <p:txBody>
          <a:bodyPr anchorCtr="0" anchor="ctr" bIns="91425" lIns="91425" spcFirstLastPara="1" rIns="91425" wrap="square" tIns="91425">
            <a:normAutofit fontScale="77500" lnSpcReduction="20000"/>
          </a:bodyPr>
          <a:lstStyle/>
          <a:p>
            <a:pPr indent="0" lvl="0" marL="0" rtl="0" algn="l">
              <a:lnSpc>
                <a:spcPct val="80000"/>
              </a:lnSpc>
              <a:spcBef>
                <a:spcPts val="0"/>
              </a:spcBef>
              <a:spcAft>
                <a:spcPts val="1200"/>
              </a:spcAft>
              <a:buSzPct val="51333"/>
              <a:buNone/>
            </a:pPr>
            <a:r>
              <a:rPr lang="en" sz="1500">
                <a:solidFill>
                  <a:schemeClr val="lt1"/>
                </a:solidFill>
              </a:rPr>
              <a:t>Do you have stomach or digestive issues?</a:t>
            </a:r>
            <a:endParaRPr sz="1500">
              <a:solidFill>
                <a:schemeClr val="lt1"/>
              </a:solidFill>
            </a:endParaRPr>
          </a:p>
        </p:txBody>
      </p:sp>
      <p:cxnSp>
        <p:nvCxnSpPr>
          <p:cNvPr id="135" name="Google Shape;135;p21"/>
          <p:cNvCxnSpPr/>
          <p:nvPr/>
        </p:nvCxnSpPr>
        <p:spPr>
          <a:xfrm flipH="1" rot="10800000">
            <a:off x="5066759" y="2510135"/>
            <a:ext cx="332100" cy="720300"/>
          </a:xfrm>
          <a:prstGeom prst="straightConnector1">
            <a:avLst/>
          </a:prstGeom>
          <a:noFill/>
          <a:ln cap="flat" cmpd="sng" w="38100">
            <a:solidFill>
              <a:srgbClr val="F182B3"/>
            </a:solidFill>
            <a:prstDash val="solid"/>
            <a:round/>
            <a:headEnd len="med" w="med" type="none"/>
            <a:tailEnd len="med" w="med" type="none"/>
          </a:ln>
        </p:spPr>
      </p:cxnSp>
      <p:cxnSp>
        <p:nvCxnSpPr>
          <p:cNvPr id="136" name="Google Shape;136;p21"/>
          <p:cNvCxnSpPr/>
          <p:nvPr/>
        </p:nvCxnSpPr>
        <p:spPr>
          <a:xfrm flipH="1" rot="10800000">
            <a:off x="5035652" y="3371086"/>
            <a:ext cx="272400" cy="213900"/>
          </a:xfrm>
          <a:prstGeom prst="straightConnector1">
            <a:avLst/>
          </a:prstGeom>
          <a:noFill/>
          <a:ln cap="flat" cmpd="sng" w="38100">
            <a:solidFill>
              <a:srgbClr val="617938"/>
            </a:solidFill>
            <a:prstDash val="solid"/>
            <a:round/>
            <a:headEnd len="med" w="med" type="none"/>
            <a:tailEnd len="med" w="med" type="none"/>
          </a:ln>
        </p:spPr>
      </p:cxnSp>
      <p:cxnSp>
        <p:nvCxnSpPr>
          <p:cNvPr id="137" name="Google Shape;137;p21"/>
          <p:cNvCxnSpPr/>
          <p:nvPr/>
        </p:nvCxnSpPr>
        <p:spPr>
          <a:xfrm flipH="1" rot="10800000">
            <a:off x="4426925" y="3392995"/>
            <a:ext cx="842100" cy="232200"/>
          </a:xfrm>
          <a:prstGeom prst="straightConnector1">
            <a:avLst/>
          </a:prstGeom>
          <a:noFill/>
          <a:ln cap="flat" cmpd="sng" w="38100">
            <a:solidFill>
              <a:srgbClr val="617938"/>
            </a:solidFill>
            <a:prstDash val="solid"/>
            <a:round/>
            <a:headEnd len="med" w="med" type="none"/>
            <a:tailEnd len="med" w="med" type="none"/>
          </a:ln>
        </p:spPr>
      </p:cxnSp>
      <p:sp>
        <p:nvSpPr>
          <p:cNvPr id="138" name="Google Shape;138;p21"/>
          <p:cNvSpPr txBox="1"/>
          <p:nvPr>
            <p:ph idx="4294967295" type="subTitle"/>
          </p:nvPr>
        </p:nvSpPr>
        <p:spPr>
          <a:xfrm>
            <a:off x="5303488" y="3093788"/>
            <a:ext cx="1589100" cy="531900"/>
          </a:xfrm>
          <a:prstGeom prst="rect">
            <a:avLst/>
          </a:prstGeom>
          <a:solidFill>
            <a:srgbClr val="617938"/>
          </a:solidFill>
        </p:spPr>
        <p:txBody>
          <a:bodyPr anchorCtr="0" anchor="ctr" bIns="91425" lIns="91425" spcFirstLastPara="1" rIns="91425" wrap="square" tIns="91425">
            <a:normAutofit fontScale="77500" lnSpcReduction="20000"/>
          </a:bodyPr>
          <a:lstStyle/>
          <a:p>
            <a:pPr indent="0" lvl="0" marL="0" rtl="0" algn="l">
              <a:lnSpc>
                <a:spcPct val="80000"/>
              </a:lnSpc>
              <a:spcBef>
                <a:spcPts val="0"/>
              </a:spcBef>
              <a:spcAft>
                <a:spcPts val="1200"/>
              </a:spcAft>
              <a:buSzPct val="51333"/>
              <a:buNone/>
            </a:pPr>
            <a:r>
              <a:rPr lang="en" sz="1500">
                <a:solidFill>
                  <a:schemeClr val="lt1"/>
                </a:solidFill>
              </a:rPr>
              <a:t>Do you have kidney disease or any other kidney issues?</a:t>
            </a:r>
            <a:endParaRPr sz="1500">
              <a:solidFill>
                <a:schemeClr val="lt1"/>
              </a:solidFill>
            </a:endParaRPr>
          </a:p>
        </p:txBody>
      </p:sp>
      <p:sp>
        <p:nvSpPr>
          <p:cNvPr id="139" name="Google Shape;139;p21"/>
          <p:cNvSpPr txBox="1"/>
          <p:nvPr>
            <p:ph idx="4294967295" type="subTitle"/>
          </p:nvPr>
        </p:nvSpPr>
        <p:spPr>
          <a:xfrm>
            <a:off x="2360824" y="2827905"/>
            <a:ext cx="1657200" cy="631500"/>
          </a:xfrm>
          <a:prstGeom prst="rect">
            <a:avLst/>
          </a:prstGeom>
          <a:solidFill>
            <a:srgbClr val="12A39F"/>
          </a:solidFill>
        </p:spPr>
        <p:txBody>
          <a:bodyPr anchorCtr="0" anchor="ctr" bIns="91425" lIns="91425" spcFirstLastPara="1" rIns="91425" wrap="square" tIns="91425">
            <a:normAutofit fontScale="77500" lnSpcReduction="20000"/>
          </a:bodyPr>
          <a:lstStyle/>
          <a:p>
            <a:pPr indent="0" lvl="0" marL="0" rtl="0" algn="l">
              <a:lnSpc>
                <a:spcPct val="80000"/>
              </a:lnSpc>
              <a:spcBef>
                <a:spcPts val="0"/>
              </a:spcBef>
              <a:spcAft>
                <a:spcPts val="1200"/>
              </a:spcAft>
              <a:buSzPct val="51333"/>
              <a:buNone/>
            </a:pPr>
            <a:r>
              <a:rPr lang="en" sz="1500">
                <a:solidFill>
                  <a:schemeClr val="lt1"/>
                </a:solidFill>
              </a:rPr>
              <a:t>Do you have diabetes? Do you take insulin, &amp; if so, how many units per day?</a:t>
            </a:r>
            <a:endParaRPr sz="1500">
              <a:solidFill>
                <a:schemeClr val="lt1"/>
              </a:solidFill>
            </a:endParaRPr>
          </a:p>
        </p:txBody>
      </p:sp>
      <p:cxnSp>
        <p:nvCxnSpPr>
          <p:cNvPr id="140" name="Google Shape;140;p21"/>
          <p:cNvCxnSpPr>
            <a:stCxn id="139" idx="3"/>
          </p:cNvCxnSpPr>
          <p:nvPr/>
        </p:nvCxnSpPr>
        <p:spPr>
          <a:xfrm>
            <a:off x="4018024" y="3143655"/>
            <a:ext cx="729900" cy="308400"/>
          </a:xfrm>
          <a:prstGeom prst="straightConnector1">
            <a:avLst/>
          </a:prstGeom>
          <a:noFill/>
          <a:ln cap="flat" cmpd="sng" w="38100">
            <a:solidFill>
              <a:srgbClr val="12A39F"/>
            </a:solidFill>
            <a:prstDash val="solid"/>
            <a:round/>
            <a:headEnd len="med" w="med" type="none"/>
            <a:tailEnd len="med" w="med" type="none"/>
          </a:ln>
        </p:spPr>
      </p:cxnSp>
      <p:sp>
        <p:nvSpPr>
          <p:cNvPr id="141" name="Google Shape;141;p21"/>
          <p:cNvSpPr txBox="1"/>
          <p:nvPr>
            <p:ph idx="4294967295" type="subTitle"/>
          </p:nvPr>
        </p:nvSpPr>
        <p:spPr>
          <a:xfrm>
            <a:off x="1248917" y="4441414"/>
            <a:ext cx="2380500" cy="631500"/>
          </a:xfrm>
          <a:prstGeom prst="rect">
            <a:avLst/>
          </a:prstGeom>
          <a:solidFill>
            <a:schemeClr val="dk1"/>
          </a:solidFill>
        </p:spPr>
        <p:txBody>
          <a:bodyPr anchorCtr="0" anchor="ctr" bIns="91425" lIns="91425" spcFirstLastPara="1" rIns="91425" wrap="square" tIns="91425">
            <a:normAutofit fontScale="70000" lnSpcReduction="10000"/>
          </a:bodyPr>
          <a:lstStyle/>
          <a:p>
            <a:pPr indent="0" lvl="0" marL="0" rtl="0" algn="l">
              <a:lnSpc>
                <a:spcPct val="80000"/>
              </a:lnSpc>
              <a:spcBef>
                <a:spcPts val="0"/>
              </a:spcBef>
              <a:spcAft>
                <a:spcPts val="1200"/>
              </a:spcAft>
              <a:buSzPct val="51333"/>
              <a:buNone/>
            </a:pPr>
            <a:r>
              <a:rPr lang="en" sz="1500">
                <a:solidFill>
                  <a:schemeClr val="lt1"/>
                </a:solidFill>
              </a:rPr>
              <a:t>Do you have osteoporosis that causes fractures, amputations due to disease, or any skeletal, muscular, or connective tissue disorders?</a:t>
            </a:r>
            <a:endParaRPr sz="1500">
              <a:solidFill>
                <a:schemeClr val="lt1"/>
              </a:solidFill>
            </a:endParaRPr>
          </a:p>
        </p:txBody>
      </p:sp>
      <p:cxnSp>
        <p:nvCxnSpPr>
          <p:cNvPr id="142" name="Google Shape;142;p21"/>
          <p:cNvCxnSpPr/>
          <p:nvPr/>
        </p:nvCxnSpPr>
        <p:spPr>
          <a:xfrm>
            <a:off x="3411504" y="4476462"/>
            <a:ext cx="729900" cy="308400"/>
          </a:xfrm>
          <a:prstGeom prst="straightConnector1">
            <a:avLst/>
          </a:prstGeom>
          <a:noFill/>
          <a:ln cap="flat" cmpd="sng" w="38100">
            <a:solidFill>
              <a:schemeClr val="dk1"/>
            </a:solidFill>
            <a:prstDash val="solid"/>
            <a:round/>
            <a:headEnd len="med" w="med" type="none"/>
            <a:tailEnd len="med" w="med" type="none"/>
          </a:ln>
        </p:spPr>
      </p:cxnSp>
      <p:sp>
        <p:nvSpPr>
          <p:cNvPr id="143" name="Google Shape;143;p21"/>
          <p:cNvSpPr txBox="1"/>
          <p:nvPr>
            <p:ph idx="4294967295" type="subTitle"/>
          </p:nvPr>
        </p:nvSpPr>
        <p:spPr>
          <a:xfrm>
            <a:off x="5398758" y="3872647"/>
            <a:ext cx="1589100" cy="531900"/>
          </a:xfrm>
          <a:prstGeom prst="rect">
            <a:avLst/>
          </a:prstGeom>
          <a:solidFill>
            <a:srgbClr val="FFDA6A"/>
          </a:solidFill>
        </p:spPr>
        <p:txBody>
          <a:bodyPr anchorCtr="0" anchor="ctr" bIns="91425" lIns="91425" spcFirstLastPara="1" rIns="91425" wrap="square" tIns="91425">
            <a:normAutofit fontScale="62500" lnSpcReduction="20000"/>
          </a:bodyPr>
          <a:lstStyle/>
          <a:p>
            <a:pPr indent="0" lvl="0" marL="0" rtl="0" algn="l">
              <a:lnSpc>
                <a:spcPct val="80000"/>
              </a:lnSpc>
              <a:spcBef>
                <a:spcPts val="0"/>
              </a:spcBef>
              <a:spcAft>
                <a:spcPts val="1200"/>
              </a:spcAft>
              <a:buSzPct val="51333"/>
              <a:buNone/>
            </a:pPr>
            <a:r>
              <a:rPr lang="en" sz="1500">
                <a:solidFill>
                  <a:schemeClr val="dk1"/>
                </a:solidFill>
              </a:rPr>
              <a:t>Do you have any history of internal cancer or tumors, or metastatic cancer?</a:t>
            </a:r>
            <a:endParaRPr sz="1500">
              <a:solidFill>
                <a:schemeClr val="dk1"/>
              </a:solidFill>
            </a:endParaRPr>
          </a:p>
        </p:txBody>
      </p:sp>
      <p:cxnSp>
        <p:nvCxnSpPr>
          <p:cNvPr id="144" name="Google Shape;144;p21"/>
          <p:cNvCxnSpPr/>
          <p:nvPr/>
        </p:nvCxnSpPr>
        <p:spPr>
          <a:xfrm>
            <a:off x="4919008" y="3991222"/>
            <a:ext cx="468300" cy="156600"/>
          </a:xfrm>
          <a:prstGeom prst="straightConnector1">
            <a:avLst/>
          </a:prstGeom>
          <a:noFill/>
          <a:ln cap="flat" cmpd="sng" w="38100">
            <a:solidFill>
              <a:srgbClr val="FFDA6A"/>
            </a:solidFill>
            <a:prstDash val="solid"/>
            <a:round/>
            <a:headEnd len="med" w="med" type="none"/>
            <a:tailEnd len="med" w="med" type="none"/>
          </a:ln>
        </p:spPr>
      </p:cxnSp>
      <p:cxnSp>
        <p:nvCxnSpPr>
          <p:cNvPr id="145" name="Google Shape;145;p21"/>
          <p:cNvCxnSpPr/>
          <p:nvPr/>
        </p:nvCxnSpPr>
        <p:spPr>
          <a:xfrm flipH="1" rot="10800000">
            <a:off x="4164774" y="4006048"/>
            <a:ext cx="210000" cy="132900"/>
          </a:xfrm>
          <a:prstGeom prst="straightConnector1">
            <a:avLst/>
          </a:prstGeom>
          <a:noFill/>
          <a:ln cap="flat" cmpd="sng" w="38100">
            <a:solidFill>
              <a:srgbClr val="F8931F"/>
            </a:solidFill>
            <a:prstDash val="solid"/>
            <a:round/>
            <a:headEnd len="med" w="med" type="none"/>
            <a:tailEnd len="med" w="med" type="none"/>
          </a:ln>
        </p:spPr>
      </p:cxnSp>
      <p:cxnSp>
        <p:nvCxnSpPr>
          <p:cNvPr id="146" name="Google Shape;146;p21"/>
          <p:cNvCxnSpPr/>
          <p:nvPr/>
        </p:nvCxnSpPr>
        <p:spPr>
          <a:xfrm flipH="1" rot="10800000">
            <a:off x="3869293" y="4148097"/>
            <a:ext cx="244500" cy="20400"/>
          </a:xfrm>
          <a:prstGeom prst="straightConnector1">
            <a:avLst/>
          </a:prstGeom>
          <a:noFill/>
          <a:ln cap="flat" cmpd="sng" w="38100">
            <a:solidFill>
              <a:srgbClr val="F8931F"/>
            </a:solidFill>
            <a:prstDash val="solid"/>
            <a:round/>
            <a:headEnd len="med" w="med" type="none"/>
            <a:tailEnd len="med" w="med" type="none"/>
          </a:ln>
        </p:spPr>
      </p:cxnSp>
      <p:sp>
        <p:nvSpPr>
          <p:cNvPr id="147" name="Google Shape;147;p21"/>
          <p:cNvSpPr txBox="1"/>
          <p:nvPr>
            <p:ph idx="4294967295" type="subTitle"/>
          </p:nvPr>
        </p:nvSpPr>
        <p:spPr>
          <a:xfrm>
            <a:off x="2212067" y="3634659"/>
            <a:ext cx="1657200" cy="631500"/>
          </a:xfrm>
          <a:prstGeom prst="rect">
            <a:avLst/>
          </a:prstGeom>
          <a:solidFill>
            <a:srgbClr val="F8931F"/>
          </a:solidFill>
        </p:spPr>
        <p:txBody>
          <a:bodyPr anchorCtr="0" anchor="ctr" bIns="91425" lIns="91425" spcFirstLastPara="1" rIns="91425" wrap="square" tIns="91425">
            <a:normAutofit fontScale="77500" lnSpcReduction="20000"/>
          </a:bodyPr>
          <a:lstStyle/>
          <a:p>
            <a:pPr indent="0" lvl="0" marL="0" rtl="0" algn="l">
              <a:lnSpc>
                <a:spcPct val="80000"/>
              </a:lnSpc>
              <a:spcBef>
                <a:spcPts val="0"/>
              </a:spcBef>
              <a:spcAft>
                <a:spcPts val="1200"/>
              </a:spcAft>
              <a:buSzPct val="51333"/>
              <a:buNone/>
            </a:pPr>
            <a:r>
              <a:rPr lang="en" sz="1500">
                <a:solidFill>
                  <a:schemeClr val="lt1"/>
                </a:solidFill>
              </a:rPr>
              <a:t>In the last </a:t>
            </a:r>
            <a:r>
              <a:rPr b="1" i="1" lang="en" sz="1500" u="sng">
                <a:solidFill>
                  <a:schemeClr val="lt1"/>
                </a:solidFill>
              </a:rPr>
              <a:t>5</a:t>
            </a:r>
            <a:r>
              <a:rPr lang="en" sz="1500">
                <a:solidFill>
                  <a:schemeClr val="lt1"/>
                </a:solidFill>
              </a:rPr>
              <a:t> years, have you had any in patient hospital stays or surgeries?</a:t>
            </a:r>
            <a:endParaRPr sz="1500">
              <a:solidFill>
                <a:schemeClr val="lt1"/>
              </a:solidFill>
            </a:endParaRPr>
          </a:p>
        </p:txBody>
      </p:sp>
      <p:sp>
        <p:nvSpPr>
          <p:cNvPr id="148" name="Google Shape;148;p21"/>
          <p:cNvSpPr txBox="1"/>
          <p:nvPr>
            <p:ph type="title"/>
          </p:nvPr>
        </p:nvSpPr>
        <p:spPr>
          <a:xfrm>
            <a:off x="2044000" y="147450"/>
            <a:ext cx="4978200" cy="572700"/>
          </a:xfrm>
          <a:prstGeom prst="rect">
            <a:avLst/>
          </a:prstGeom>
          <a:solidFill>
            <a:srgbClr val="FF00FF"/>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Mortgage Protection Presentation</a:t>
            </a:r>
            <a:endParaRPr b="1" u="sng">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